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media/image11.svg" ContentType="image/svg+xml"/>
  <Override PartName="/ppt/media/image14.svg" ContentType="image/svg+xml"/>
  <Override PartName="/ppt/media/image18.svg" ContentType="image/svg+xml"/>
  <Override PartName="/ppt/media/image2.svg" ContentType="image/svg+xml"/>
  <Override PartName="/ppt/media/image21.svg" ContentType="image/svg+xml"/>
  <Override PartName="/ppt/media/image4.svg" ContentType="image/svg+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Lst>
  <p:sldSz cx="18288000" cy="10287000"/>
  <p:notesSz cx="6858000" cy="9144000"/>
  <p:embeddedFontLst>
    <p:embeddedFont>
      <p:font typeface="Calibri" panose="020F0502020204030204" charset="0"/>
      <p:regular r:id="rId20"/>
      <p:bold r:id="rId21"/>
      <p:italic r:id="rId22"/>
      <p:boldItalic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3" Type="http://schemas.openxmlformats.org/officeDocument/2006/relationships/font" Target="fonts/font4.fntdata"/><Relationship Id="rId22" Type="http://schemas.openxmlformats.org/officeDocument/2006/relationships/font" Target="fonts/font3.fntdata"/><Relationship Id="rId21" Type="http://schemas.openxmlformats.org/officeDocument/2006/relationships/font" Target="fonts/font2.fntdata"/><Relationship Id="rId20" Type="http://schemas.openxmlformats.org/officeDocument/2006/relationships/font" Target="fonts/font1.fntdata"/><Relationship Id="rId2" Type="http://schemas.openxmlformats.org/officeDocument/2006/relationships/theme" Target="theme/theme1.xml"/><Relationship Id="rId19" Type="http://schemas.openxmlformats.org/officeDocument/2006/relationships/tableStyles" Target="tableStyles.xml"/><Relationship Id="rId18" Type="http://schemas.openxmlformats.org/officeDocument/2006/relationships/viewProps" Target="viewProps.xml"/><Relationship Id="rId17" Type="http://schemas.openxmlformats.org/officeDocument/2006/relationships/presProps" Target="presProps.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4.svg"/><Relationship Id="rId3" Type="http://schemas.openxmlformats.org/officeDocument/2006/relationships/image" Target="../media/image3.png"/><Relationship Id="rId2" Type="http://schemas.openxmlformats.org/officeDocument/2006/relationships/image" Target="../media/image2.sv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svg"/><Relationship Id="rId1"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svg"/><Relationship Id="rId1"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svg"/><Relationship Id="rId1" Type="http://schemas.openxmlformats.org/officeDocument/2006/relationships/image" Target="../media/image1.png"/></Relationships>
</file>

<file path=ppt/slides/_rels/slide13.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image" Target="../media/image21.svg"/><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svg"/><Relationship Id="rId3" Type="http://schemas.openxmlformats.org/officeDocument/2006/relationships/image" Target="../media/image17.png"/><Relationship Id="rId2" Type="http://schemas.openxmlformats.org/officeDocument/2006/relationships/image" Target="../media/image2.svg"/><Relationship Id="rId1" Type="http://schemas.openxmlformats.org/officeDocument/2006/relationships/image" Target="../media/image1.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2.jpeg"/></Relationships>
</file>

<file path=ppt/slides/_rels/slide2.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8.png"/><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hyperlink" Target="https://uz.wikipedia.org/wiki/Ingliz_tili" TargetMode="External"/></Relationships>
</file>

<file path=ppt/slides/_rels/slide3.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11.svg"/><Relationship Id="rId4" Type="http://schemas.openxmlformats.org/officeDocument/2006/relationships/image" Target="../media/image10.png"/><Relationship Id="rId3" Type="http://schemas.openxmlformats.org/officeDocument/2006/relationships/image" Target="../media/image9.png"/><Relationship Id="rId2" Type="http://schemas.openxmlformats.org/officeDocument/2006/relationships/image" Target="../media/image2.svg"/><Relationship Id="rId1" Type="http://schemas.openxmlformats.org/officeDocument/2006/relationships/image" Target="../media/image1.png"/></Relationships>
</file>

<file path=ppt/slides/_rels/slide4.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14.svg"/><Relationship Id="rId4" Type="http://schemas.openxmlformats.org/officeDocument/2006/relationships/image" Target="../media/image13.png"/><Relationship Id="rId3" Type="http://schemas.openxmlformats.org/officeDocument/2006/relationships/image" Target="../media/image12.png"/><Relationship Id="rId2" Type="http://schemas.openxmlformats.org/officeDocument/2006/relationships/image" Target="../media/image2.svg"/><Relationship Id="rId1" Type="http://schemas.openxmlformats.org/officeDocument/2006/relationships/image" Target="../media/image1.png"/></Relationships>
</file>

<file path=ppt/slides/_rels/slide5.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5.png"/><Relationship Id="rId2" Type="http://schemas.openxmlformats.org/officeDocument/2006/relationships/image" Target="../media/image2.svg"/><Relationship Id="rId1" Type="http://schemas.openxmlformats.org/officeDocument/2006/relationships/image" Target="../media/image1.png"/></Relationships>
</file>

<file path=ppt/slides/_rels/slide6.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image" Target="../media/image16.jpe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svg"/><Relationship Id="rId1"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svg"/><Relationship Id="rId1"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svg"/><Relationship Id="rId1"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BAE0FF"/>
        </a:solidFill>
        <a:effectLst/>
      </p:bgPr>
    </p:bg>
    <p:spTree>
      <p:nvGrpSpPr>
        <p:cNvPr id="1" name=""/>
        <p:cNvGrpSpPr/>
        <p:nvPr/>
      </p:nvGrpSpPr>
      <p:grpSpPr>
        <a:xfrm>
          <a:off x="0" y="0"/>
          <a:ext cx="0" cy="0"/>
          <a:chOff x="0" y="0"/>
          <a:chExt cx="0" cy="0"/>
        </a:xfrm>
      </p:grpSpPr>
      <p:grpSp>
        <p:nvGrpSpPr>
          <p:cNvPr id="2" name="Group 2"/>
          <p:cNvGrpSpPr/>
          <p:nvPr/>
        </p:nvGrpSpPr>
        <p:grpSpPr>
          <a:xfrm rot="0">
            <a:off x="16281774" y="8795919"/>
            <a:ext cx="977526" cy="498754"/>
            <a:chOff x="0" y="0"/>
            <a:chExt cx="1303368" cy="665005"/>
          </a:xfrm>
        </p:grpSpPr>
        <p:grpSp>
          <p:nvGrpSpPr>
            <p:cNvPr id="3" name="Group 3"/>
            <p:cNvGrpSpPr/>
            <p:nvPr/>
          </p:nvGrpSpPr>
          <p:grpSpPr>
            <a:xfrm rot="0">
              <a:off x="13838" y="0"/>
              <a:ext cx="1275691" cy="665005"/>
              <a:chOff x="0" y="0"/>
              <a:chExt cx="2121986" cy="1106170"/>
            </a:xfrm>
          </p:grpSpPr>
          <p:sp>
            <p:nvSpPr>
              <p:cNvPr id="4" name="Freeform 4"/>
              <p:cNvSpPr/>
              <p:nvPr/>
            </p:nvSpPr>
            <p:spPr>
              <a:xfrm>
                <a:off x="0" y="0"/>
                <a:ext cx="2123256" cy="1106170"/>
              </a:xfrm>
              <a:custGeom>
                <a:avLst/>
                <a:gdLst/>
                <a:ahLst/>
                <a:cxnLst/>
                <a:rect l="l" t="t" r="r" b="b"/>
                <a:pathLst>
                  <a:path w="2123256" h="1106170">
                    <a:moveTo>
                      <a:pt x="1569536" y="1106170"/>
                    </a:moveTo>
                    <a:lnTo>
                      <a:pt x="553720" y="1106170"/>
                    </a:lnTo>
                    <a:cubicBezTo>
                      <a:pt x="247650" y="1106170"/>
                      <a:pt x="0" y="858520"/>
                      <a:pt x="0" y="553720"/>
                    </a:cubicBezTo>
                    <a:cubicBezTo>
                      <a:pt x="0" y="247650"/>
                      <a:pt x="247650" y="0"/>
                      <a:pt x="553720" y="0"/>
                    </a:cubicBezTo>
                    <a:lnTo>
                      <a:pt x="1569536" y="0"/>
                    </a:lnTo>
                    <a:cubicBezTo>
                      <a:pt x="1875606" y="0"/>
                      <a:pt x="2123256" y="247650"/>
                      <a:pt x="2123256" y="553720"/>
                    </a:cubicBezTo>
                    <a:cubicBezTo>
                      <a:pt x="2121986" y="858520"/>
                      <a:pt x="1874336" y="1106170"/>
                      <a:pt x="1569536" y="1106170"/>
                    </a:cubicBezTo>
                    <a:close/>
                  </a:path>
                </a:pathLst>
              </a:custGeom>
              <a:solidFill>
                <a:srgbClr val="FFFFFF"/>
              </a:solidFill>
            </p:spPr>
          </p:sp>
        </p:grpSp>
        <p:grpSp>
          <p:nvGrpSpPr>
            <p:cNvPr id="5" name="Group 5"/>
            <p:cNvGrpSpPr/>
            <p:nvPr/>
          </p:nvGrpSpPr>
          <p:grpSpPr>
            <a:xfrm rot="0">
              <a:off x="0" y="0"/>
              <a:ext cx="1303368" cy="665005"/>
              <a:chOff x="0" y="0"/>
              <a:chExt cx="2144216" cy="1106170"/>
            </a:xfrm>
          </p:grpSpPr>
          <p:sp>
            <p:nvSpPr>
              <p:cNvPr id="6" name="Freeform 6"/>
              <p:cNvSpPr/>
              <p:nvPr/>
            </p:nvSpPr>
            <p:spPr>
              <a:xfrm>
                <a:off x="0" y="0"/>
                <a:ext cx="2145487" cy="1107440"/>
              </a:xfrm>
              <a:custGeom>
                <a:avLst/>
                <a:gdLst/>
                <a:ahLst/>
                <a:cxnLst/>
                <a:rect l="l" t="t" r="r" b="b"/>
                <a:pathLst>
                  <a:path w="2145487" h="1107440">
                    <a:moveTo>
                      <a:pt x="1591766" y="45720"/>
                    </a:moveTo>
                    <a:cubicBezTo>
                      <a:pt x="1871166" y="45720"/>
                      <a:pt x="2098497" y="273050"/>
                      <a:pt x="2098497" y="552450"/>
                    </a:cubicBezTo>
                    <a:cubicBezTo>
                      <a:pt x="2098497" y="831850"/>
                      <a:pt x="1871166" y="1059180"/>
                      <a:pt x="1591766" y="1059180"/>
                    </a:cubicBezTo>
                    <a:lnTo>
                      <a:pt x="553720" y="1059180"/>
                    </a:lnTo>
                    <a:cubicBezTo>
                      <a:pt x="274320" y="1059180"/>
                      <a:pt x="46990" y="831850"/>
                      <a:pt x="46990" y="552450"/>
                    </a:cubicBezTo>
                    <a:cubicBezTo>
                      <a:pt x="46990" y="273050"/>
                      <a:pt x="274320" y="45720"/>
                      <a:pt x="553720" y="45720"/>
                    </a:cubicBezTo>
                    <a:lnTo>
                      <a:pt x="1591766" y="45720"/>
                    </a:lnTo>
                    <a:moveTo>
                      <a:pt x="1591766" y="0"/>
                    </a:moveTo>
                    <a:lnTo>
                      <a:pt x="553720" y="0"/>
                    </a:lnTo>
                    <a:cubicBezTo>
                      <a:pt x="247650" y="0"/>
                      <a:pt x="0" y="247650"/>
                      <a:pt x="0" y="553720"/>
                    </a:cubicBezTo>
                    <a:cubicBezTo>
                      <a:pt x="0" y="859790"/>
                      <a:pt x="247650" y="1107440"/>
                      <a:pt x="553720" y="1107440"/>
                    </a:cubicBezTo>
                    <a:lnTo>
                      <a:pt x="1591766" y="1107440"/>
                    </a:lnTo>
                    <a:cubicBezTo>
                      <a:pt x="1897836" y="1107440"/>
                      <a:pt x="2145486" y="859790"/>
                      <a:pt x="2145486" y="553720"/>
                    </a:cubicBezTo>
                    <a:cubicBezTo>
                      <a:pt x="2144216" y="247650"/>
                      <a:pt x="1896566" y="0"/>
                      <a:pt x="1591766" y="0"/>
                    </a:cubicBezTo>
                    <a:close/>
                  </a:path>
                </a:pathLst>
              </a:custGeom>
              <a:solidFill>
                <a:srgbClr val="100F0D"/>
              </a:solidFill>
            </p:spPr>
          </p:sp>
        </p:grpSp>
        <p:sp>
          <p:nvSpPr>
            <p:cNvPr id="7" name="Freeform 7"/>
            <p:cNvSpPr/>
            <p:nvPr/>
          </p:nvSpPr>
          <p:spPr>
            <a:xfrm>
              <a:off x="370099" y="201950"/>
              <a:ext cx="563169" cy="261106"/>
            </a:xfrm>
            <a:custGeom>
              <a:avLst/>
              <a:gdLst/>
              <a:ahLst/>
              <a:cxnLst/>
              <a:rect l="l" t="t" r="r" b="b"/>
              <a:pathLst>
                <a:path w="563169" h="261106">
                  <a:moveTo>
                    <a:pt x="0" y="0"/>
                  </a:moveTo>
                  <a:lnTo>
                    <a:pt x="563169" y="0"/>
                  </a:lnTo>
                  <a:lnTo>
                    <a:pt x="563169" y="261105"/>
                  </a:lnTo>
                  <a:lnTo>
                    <a:pt x="0" y="261105"/>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grpSp>
      <p:sp>
        <p:nvSpPr>
          <p:cNvPr id="8" name="Freeform 8"/>
          <p:cNvSpPr/>
          <p:nvPr/>
        </p:nvSpPr>
        <p:spPr>
          <a:xfrm>
            <a:off x="7753862" y="4472162"/>
            <a:ext cx="5084890" cy="3458828"/>
          </a:xfrm>
          <a:custGeom>
            <a:avLst/>
            <a:gdLst/>
            <a:ahLst/>
            <a:cxnLst/>
            <a:rect l="l" t="t" r="r" b="b"/>
            <a:pathLst>
              <a:path w="5084890" h="3458828">
                <a:moveTo>
                  <a:pt x="0" y="0"/>
                </a:moveTo>
                <a:lnTo>
                  <a:pt x="5084890" y="0"/>
                </a:lnTo>
                <a:lnTo>
                  <a:pt x="5084890" y="3458828"/>
                </a:lnTo>
                <a:lnTo>
                  <a:pt x="0" y="345882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9" name="Freeform 9"/>
          <p:cNvSpPr/>
          <p:nvPr/>
        </p:nvSpPr>
        <p:spPr>
          <a:xfrm>
            <a:off x="447675" y="1366903"/>
            <a:ext cx="7052794" cy="7553194"/>
          </a:xfrm>
          <a:custGeom>
            <a:avLst/>
            <a:gdLst/>
            <a:ahLst/>
            <a:cxnLst/>
            <a:rect l="l" t="t" r="r" b="b"/>
            <a:pathLst>
              <a:path w="7052794" h="7553194">
                <a:moveTo>
                  <a:pt x="0" y="0"/>
                </a:moveTo>
                <a:lnTo>
                  <a:pt x="7052794" y="0"/>
                </a:lnTo>
                <a:lnTo>
                  <a:pt x="7052794" y="7553194"/>
                </a:lnTo>
                <a:lnTo>
                  <a:pt x="0" y="7553194"/>
                </a:lnTo>
                <a:lnTo>
                  <a:pt x="0" y="0"/>
                </a:lnTo>
                <a:close/>
              </a:path>
            </a:pathLst>
          </a:custGeom>
          <a:blipFill>
            <a:blip r:embed="rId5"/>
            <a:stretch>
              <a:fillRect/>
            </a:stretch>
          </a:blipFill>
        </p:spPr>
      </p:sp>
      <p:sp>
        <p:nvSpPr>
          <p:cNvPr id="10" name="TextBox 10"/>
          <p:cNvSpPr txBox="1"/>
          <p:nvPr/>
        </p:nvSpPr>
        <p:spPr>
          <a:xfrm>
            <a:off x="7500469" y="1157071"/>
            <a:ext cx="9023169" cy="3315091"/>
          </a:xfrm>
          <a:prstGeom prst="rect">
            <a:avLst/>
          </a:prstGeom>
        </p:spPr>
        <p:txBody>
          <a:bodyPr lIns="0" tIns="0" rIns="0" bIns="0" rtlCol="0" anchor="t">
            <a:spAutoFit/>
          </a:bodyPr>
          <a:lstStyle/>
          <a:p>
            <a:pPr>
              <a:lnSpc>
                <a:spcPts val="12920"/>
              </a:lnSpc>
            </a:pPr>
            <a:r>
              <a:rPr lang="en-US" sz="11750" spc="234">
                <a:solidFill>
                  <a:srgbClr val="100F0D"/>
                </a:solidFill>
                <a:latin typeface="HK Grotesk Semi-Bold" panose="00000700000000000000"/>
              </a:rPr>
              <a:t>TURIZIM</a:t>
            </a:r>
            <a:endParaRPr lang="en-US" sz="11750" spc="234">
              <a:solidFill>
                <a:srgbClr val="100F0D"/>
              </a:solidFill>
              <a:latin typeface="HK Grotesk Semi-Bold" panose="00000700000000000000"/>
            </a:endParaRPr>
          </a:p>
          <a:p>
            <a:pPr>
              <a:lnSpc>
                <a:spcPts val="12920"/>
              </a:lnSpc>
            </a:pPr>
            <a:r>
              <a:rPr lang="en-US" sz="11750" spc="234">
                <a:solidFill>
                  <a:srgbClr val="100F0D"/>
                </a:solidFill>
                <a:latin typeface="HK Grotesk Semi-Bold" panose="00000700000000000000"/>
              </a:rPr>
              <a:t>MARKETING</a:t>
            </a:r>
            <a:endParaRPr lang="en-US" sz="11750" spc="234">
              <a:solidFill>
                <a:srgbClr val="100F0D"/>
              </a:solidFill>
              <a:latin typeface="HK Grotesk Semi-Bold" panose="0000070000000000000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467116" y="638105"/>
            <a:ext cx="17042041" cy="4211711"/>
          </a:xfrm>
          <a:prstGeom prst="rect">
            <a:avLst/>
          </a:prstGeom>
        </p:spPr>
        <p:txBody>
          <a:bodyPr lIns="0" tIns="0" rIns="0" bIns="0" rtlCol="0" anchor="t">
            <a:spAutoFit/>
          </a:bodyPr>
          <a:lstStyle/>
          <a:p>
            <a:pPr>
              <a:lnSpc>
                <a:spcPts val="3680"/>
              </a:lnSpc>
            </a:pPr>
            <a:r>
              <a:rPr lang="en-US" sz="3345">
                <a:solidFill>
                  <a:srgbClr val="100F0D"/>
                </a:solidFill>
                <a:latin typeface="HK Grotesk Italics" panose="00000500000000000000"/>
              </a:rPr>
              <a:t>7. Mijozlarning noyob tajribasini yarating</a:t>
            </a:r>
            <a:endParaRPr lang="en-US" sz="3345">
              <a:solidFill>
                <a:srgbClr val="100F0D"/>
              </a:solidFill>
              <a:latin typeface="HK Grotesk Italics" panose="00000500000000000000"/>
            </a:endParaRPr>
          </a:p>
          <a:p>
            <a:pPr>
              <a:lnSpc>
                <a:spcPts val="3680"/>
              </a:lnSpc>
            </a:pPr>
          </a:p>
          <a:p>
            <a:pPr>
              <a:lnSpc>
                <a:spcPts val="3680"/>
              </a:lnSpc>
            </a:pPr>
            <a:r>
              <a:rPr lang="en-US" sz="3345">
                <a:solidFill>
                  <a:srgbClr val="100F0D"/>
                </a:solidFill>
                <a:latin typeface="HK Grotesk Italics" panose="00000500000000000000"/>
              </a:rPr>
              <a:t>Sizning mijozlar tajribangiz odamlarning qaytib kelishiga yordam beradi. Mijozlar ko'pincha mehmonxona yoki parvozni bron qilishdan ko'ra, unutilmas tajribani izlaydilar. Sizning xizmatingiz orqali mijozlar tajribasini yaxshilashning ko'plab usullari mavjud. Aviakompaniyalar buni bortdagi eng yaxshi o'yin-kulgi va menyularni taklif qilish uchun raqobat qilish orqali amalga oshiradilar, mehmonxonalar buni xona ichidagi o'yin-kulgi yoki mehmonlar boshqa joyda topa olmaydigan ajoyib imkoniyatlarni taklif qilish orqali amalga oshiradilar.</a:t>
            </a:r>
            <a:endParaRPr lang="en-US" sz="3345">
              <a:solidFill>
                <a:srgbClr val="100F0D"/>
              </a:solidFill>
              <a:latin typeface="HK Grotesk Italics" panose="00000500000000000000"/>
            </a:endParaRPr>
          </a:p>
        </p:txBody>
      </p:sp>
      <p:sp>
        <p:nvSpPr>
          <p:cNvPr id="3" name="TextBox 3"/>
          <p:cNvSpPr txBox="1"/>
          <p:nvPr/>
        </p:nvSpPr>
        <p:spPr>
          <a:xfrm>
            <a:off x="467116" y="5415339"/>
            <a:ext cx="17042041" cy="3744233"/>
          </a:xfrm>
          <a:prstGeom prst="rect">
            <a:avLst/>
          </a:prstGeom>
        </p:spPr>
        <p:txBody>
          <a:bodyPr lIns="0" tIns="0" rIns="0" bIns="0" rtlCol="0" anchor="t">
            <a:spAutoFit/>
          </a:bodyPr>
          <a:lstStyle/>
          <a:p>
            <a:pPr>
              <a:lnSpc>
                <a:spcPts val="3680"/>
              </a:lnSpc>
            </a:pPr>
            <a:r>
              <a:rPr lang="en-US" sz="3345">
                <a:solidFill>
                  <a:srgbClr val="100F0D"/>
                </a:solidFill>
                <a:latin typeface="HK Grotesk Italics" panose="00000500000000000000"/>
              </a:rPr>
              <a:t>8. SEO kontent marketingiga harakat qiling</a:t>
            </a:r>
            <a:endParaRPr lang="en-US" sz="3345">
              <a:solidFill>
                <a:srgbClr val="100F0D"/>
              </a:solidFill>
              <a:latin typeface="HK Grotesk Italics" panose="00000500000000000000"/>
            </a:endParaRPr>
          </a:p>
          <a:p>
            <a:pPr>
              <a:lnSpc>
                <a:spcPts val="3680"/>
              </a:lnSpc>
            </a:pPr>
          </a:p>
          <a:p>
            <a:pPr>
              <a:lnSpc>
                <a:spcPts val="3680"/>
              </a:lnSpc>
            </a:pPr>
            <a:r>
              <a:rPr lang="en-US" sz="3345">
                <a:solidFill>
                  <a:srgbClr val="100F0D"/>
                </a:solidFill>
                <a:latin typeface="HK Grotesk Italics" panose="00000500000000000000"/>
              </a:rPr>
              <a:t>Kontent marketingi turizmda samarali marketing strategiyasining eng muhim tarkibiy qismlaridan biridir. Agar siz SEO strategiyangizni to'g'ri qabul qilsangiz, mijozlar tez-tez sizga kelishadi. Shuningdek, u ishonch va ishonchlilik elementini ta'minlaydi. Kontent marketing strategiyangizni yaratishning ko'plab usullari mavjud. Buni ma'lum veb-sahifalardagi kalit so'zlarni yo'naltirish, bloglar yozish yoki sayohat qo'llanmalarini yaratish orqali amalga oshirishingiz mumkin.</a:t>
            </a:r>
            <a:endParaRPr lang="en-US" sz="3345">
              <a:solidFill>
                <a:srgbClr val="100F0D"/>
              </a:solidFill>
              <a:latin typeface="HK Grotesk Italics" panose="00000500000000000000"/>
            </a:endParaRPr>
          </a:p>
        </p:txBody>
      </p:sp>
      <p:grpSp>
        <p:nvGrpSpPr>
          <p:cNvPr id="4" name="Group 4"/>
          <p:cNvGrpSpPr/>
          <p:nvPr/>
        </p:nvGrpSpPr>
        <p:grpSpPr>
          <a:xfrm rot="0">
            <a:off x="16281774" y="779323"/>
            <a:ext cx="977526" cy="498754"/>
            <a:chOff x="0" y="0"/>
            <a:chExt cx="1303368" cy="665005"/>
          </a:xfrm>
        </p:grpSpPr>
        <p:grpSp>
          <p:nvGrpSpPr>
            <p:cNvPr id="5" name="Group 5"/>
            <p:cNvGrpSpPr/>
            <p:nvPr/>
          </p:nvGrpSpPr>
          <p:grpSpPr>
            <a:xfrm rot="0">
              <a:off x="13838" y="0"/>
              <a:ext cx="1275691" cy="665005"/>
              <a:chOff x="0" y="0"/>
              <a:chExt cx="2121986" cy="1106170"/>
            </a:xfrm>
          </p:grpSpPr>
          <p:sp>
            <p:nvSpPr>
              <p:cNvPr id="6" name="Freeform 6"/>
              <p:cNvSpPr/>
              <p:nvPr/>
            </p:nvSpPr>
            <p:spPr>
              <a:xfrm>
                <a:off x="0" y="0"/>
                <a:ext cx="2123256" cy="1106170"/>
              </a:xfrm>
              <a:custGeom>
                <a:avLst/>
                <a:gdLst/>
                <a:ahLst/>
                <a:cxnLst/>
                <a:rect l="l" t="t" r="r" b="b"/>
                <a:pathLst>
                  <a:path w="2123256" h="1106170">
                    <a:moveTo>
                      <a:pt x="1569536" y="1106170"/>
                    </a:moveTo>
                    <a:lnTo>
                      <a:pt x="553720" y="1106170"/>
                    </a:lnTo>
                    <a:cubicBezTo>
                      <a:pt x="247650" y="1106170"/>
                      <a:pt x="0" y="858520"/>
                      <a:pt x="0" y="553720"/>
                    </a:cubicBezTo>
                    <a:cubicBezTo>
                      <a:pt x="0" y="247650"/>
                      <a:pt x="247650" y="0"/>
                      <a:pt x="553720" y="0"/>
                    </a:cubicBezTo>
                    <a:lnTo>
                      <a:pt x="1569536" y="0"/>
                    </a:lnTo>
                    <a:cubicBezTo>
                      <a:pt x="1875606" y="0"/>
                      <a:pt x="2123256" y="247650"/>
                      <a:pt x="2123256" y="553720"/>
                    </a:cubicBezTo>
                    <a:cubicBezTo>
                      <a:pt x="2121986" y="858520"/>
                      <a:pt x="1874336" y="1106170"/>
                      <a:pt x="1569536" y="1106170"/>
                    </a:cubicBezTo>
                    <a:close/>
                  </a:path>
                </a:pathLst>
              </a:custGeom>
              <a:solidFill>
                <a:srgbClr val="BAE0FF"/>
              </a:solidFill>
            </p:spPr>
          </p:sp>
        </p:grpSp>
        <p:grpSp>
          <p:nvGrpSpPr>
            <p:cNvPr id="7" name="Group 7"/>
            <p:cNvGrpSpPr/>
            <p:nvPr/>
          </p:nvGrpSpPr>
          <p:grpSpPr>
            <a:xfrm rot="0">
              <a:off x="0" y="0"/>
              <a:ext cx="1303368" cy="665005"/>
              <a:chOff x="0" y="0"/>
              <a:chExt cx="2144216" cy="1106170"/>
            </a:xfrm>
          </p:grpSpPr>
          <p:sp>
            <p:nvSpPr>
              <p:cNvPr id="8" name="Freeform 8"/>
              <p:cNvSpPr/>
              <p:nvPr/>
            </p:nvSpPr>
            <p:spPr>
              <a:xfrm>
                <a:off x="0" y="0"/>
                <a:ext cx="2145487" cy="1107440"/>
              </a:xfrm>
              <a:custGeom>
                <a:avLst/>
                <a:gdLst/>
                <a:ahLst/>
                <a:cxnLst/>
                <a:rect l="l" t="t" r="r" b="b"/>
                <a:pathLst>
                  <a:path w="2145487" h="1107440">
                    <a:moveTo>
                      <a:pt x="1591766" y="45720"/>
                    </a:moveTo>
                    <a:cubicBezTo>
                      <a:pt x="1871166" y="45720"/>
                      <a:pt x="2098497" y="273050"/>
                      <a:pt x="2098497" y="552450"/>
                    </a:cubicBezTo>
                    <a:cubicBezTo>
                      <a:pt x="2098497" y="831850"/>
                      <a:pt x="1871166" y="1059180"/>
                      <a:pt x="1591766" y="1059180"/>
                    </a:cubicBezTo>
                    <a:lnTo>
                      <a:pt x="553720" y="1059180"/>
                    </a:lnTo>
                    <a:cubicBezTo>
                      <a:pt x="274320" y="1059180"/>
                      <a:pt x="46990" y="831850"/>
                      <a:pt x="46990" y="552450"/>
                    </a:cubicBezTo>
                    <a:cubicBezTo>
                      <a:pt x="46990" y="273050"/>
                      <a:pt x="274320" y="45720"/>
                      <a:pt x="553720" y="45720"/>
                    </a:cubicBezTo>
                    <a:lnTo>
                      <a:pt x="1591766" y="45720"/>
                    </a:lnTo>
                    <a:moveTo>
                      <a:pt x="1591766" y="0"/>
                    </a:moveTo>
                    <a:lnTo>
                      <a:pt x="553720" y="0"/>
                    </a:lnTo>
                    <a:cubicBezTo>
                      <a:pt x="247650" y="0"/>
                      <a:pt x="0" y="247650"/>
                      <a:pt x="0" y="553720"/>
                    </a:cubicBezTo>
                    <a:cubicBezTo>
                      <a:pt x="0" y="859790"/>
                      <a:pt x="247650" y="1107440"/>
                      <a:pt x="553720" y="1107440"/>
                    </a:cubicBezTo>
                    <a:lnTo>
                      <a:pt x="1591766" y="1107440"/>
                    </a:lnTo>
                    <a:cubicBezTo>
                      <a:pt x="1897836" y="1107440"/>
                      <a:pt x="2145486" y="859790"/>
                      <a:pt x="2145486" y="553720"/>
                    </a:cubicBezTo>
                    <a:cubicBezTo>
                      <a:pt x="2144216" y="247650"/>
                      <a:pt x="1896566" y="0"/>
                      <a:pt x="1591766" y="0"/>
                    </a:cubicBezTo>
                    <a:close/>
                  </a:path>
                </a:pathLst>
              </a:custGeom>
              <a:solidFill>
                <a:srgbClr val="100F0D"/>
              </a:solidFill>
            </p:spPr>
          </p:sp>
        </p:grpSp>
        <p:sp>
          <p:nvSpPr>
            <p:cNvPr id="9" name="Freeform 9"/>
            <p:cNvSpPr/>
            <p:nvPr/>
          </p:nvSpPr>
          <p:spPr>
            <a:xfrm>
              <a:off x="370099" y="201950"/>
              <a:ext cx="563169" cy="261106"/>
            </a:xfrm>
            <a:custGeom>
              <a:avLst/>
              <a:gdLst/>
              <a:ahLst/>
              <a:cxnLst/>
              <a:rect l="l" t="t" r="r" b="b"/>
              <a:pathLst>
                <a:path w="563169" h="261106">
                  <a:moveTo>
                    <a:pt x="0" y="0"/>
                  </a:moveTo>
                  <a:lnTo>
                    <a:pt x="563169" y="0"/>
                  </a:lnTo>
                  <a:lnTo>
                    <a:pt x="563169" y="261105"/>
                  </a:lnTo>
                  <a:lnTo>
                    <a:pt x="0" y="261105"/>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BAE0FF"/>
        </a:solidFill>
        <a:effectLst/>
      </p:bgPr>
    </p:bg>
    <p:spTree>
      <p:nvGrpSpPr>
        <p:cNvPr id="1" name=""/>
        <p:cNvGrpSpPr/>
        <p:nvPr/>
      </p:nvGrpSpPr>
      <p:grpSpPr>
        <a:xfrm>
          <a:off x="0" y="0"/>
          <a:ext cx="0" cy="0"/>
          <a:chOff x="0" y="0"/>
          <a:chExt cx="0" cy="0"/>
        </a:xfrm>
      </p:grpSpPr>
      <p:grpSp>
        <p:nvGrpSpPr>
          <p:cNvPr id="2" name="Group 2"/>
          <p:cNvGrpSpPr/>
          <p:nvPr/>
        </p:nvGrpSpPr>
        <p:grpSpPr>
          <a:xfrm rot="0">
            <a:off x="16281774" y="1028700"/>
            <a:ext cx="977526" cy="498754"/>
            <a:chOff x="0" y="0"/>
            <a:chExt cx="1303368" cy="665005"/>
          </a:xfrm>
        </p:grpSpPr>
        <p:grpSp>
          <p:nvGrpSpPr>
            <p:cNvPr id="3" name="Group 3"/>
            <p:cNvGrpSpPr/>
            <p:nvPr/>
          </p:nvGrpSpPr>
          <p:grpSpPr>
            <a:xfrm rot="0">
              <a:off x="13838" y="0"/>
              <a:ext cx="1275691" cy="665005"/>
              <a:chOff x="0" y="0"/>
              <a:chExt cx="2121986" cy="1106170"/>
            </a:xfrm>
          </p:grpSpPr>
          <p:sp>
            <p:nvSpPr>
              <p:cNvPr id="4" name="Freeform 4"/>
              <p:cNvSpPr/>
              <p:nvPr/>
            </p:nvSpPr>
            <p:spPr>
              <a:xfrm>
                <a:off x="0" y="0"/>
                <a:ext cx="2123256" cy="1106170"/>
              </a:xfrm>
              <a:custGeom>
                <a:avLst/>
                <a:gdLst/>
                <a:ahLst/>
                <a:cxnLst/>
                <a:rect l="l" t="t" r="r" b="b"/>
                <a:pathLst>
                  <a:path w="2123256" h="1106170">
                    <a:moveTo>
                      <a:pt x="1569536" y="1106170"/>
                    </a:moveTo>
                    <a:lnTo>
                      <a:pt x="553720" y="1106170"/>
                    </a:lnTo>
                    <a:cubicBezTo>
                      <a:pt x="247650" y="1106170"/>
                      <a:pt x="0" y="858520"/>
                      <a:pt x="0" y="553720"/>
                    </a:cubicBezTo>
                    <a:cubicBezTo>
                      <a:pt x="0" y="247650"/>
                      <a:pt x="247650" y="0"/>
                      <a:pt x="553720" y="0"/>
                    </a:cubicBezTo>
                    <a:lnTo>
                      <a:pt x="1569536" y="0"/>
                    </a:lnTo>
                    <a:cubicBezTo>
                      <a:pt x="1875606" y="0"/>
                      <a:pt x="2123256" y="247650"/>
                      <a:pt x="2123256" y="553720"/>
                    </a:cubicBezTo>
                    <a:cubicBezTo>
                      <a:pt x="2121986" y="858520"/>
                      <a:pt x="1874336" y="1106170"/>
                      <a:pt x="1569536" y="1106170"/>
                    </a:cubicBezTo>
                    <a:close/>
                  </a:path>
                </a:pathLst>
              </a:custGeom>
              <a:solidFill>
                <a:srgbClr val="FFFFFF"/>
              </a:solidFill>
            </p:spPr>
          </p:sp>
        </p:grpSp>
        <p:grpSp>
          <p:nvGrpSpPr>
            <p:cNvPr id="5" name="Group 5"/>
            <p:cNvGrpSpPr/>
            <p:nvPr/>
          </p:nvGrpSpPr>
          <p:grpSpPr>
            <a:xfrm rot="0">
              <a:off x="0" y="0"/>
              <a:ext cx="1303368" cy="665005"/>
              <a:chOff x="0" y="0"/>
              <a:chExt cx="2144216" cy="1106170"/>
            </a:xfrm>
          </p:grpSpPr>
          <p:sp>
            <p:nvSpPr>
              <p:cNvPr id="6" name="Freeform 6"/>
              <p:cNvSpPr/>
              <p:nvPr/>
            </p:nvSpPr>
            <p:spPr>
              <a:xfrm>
                <a:off x="0" y="0"/>
                <a:ext cx="2145487" cy="1107440"/>
              </a:xfrm>
              <a:custGeom>
                <a:avLst/>
                <a:gdLst/>
                <a:ahLst/>
                <a:cxnLst/>
                <a:rect l="l" t="t" r="r" b="b"/>
                <a:pathLst>
                  <a:path w="2145487" h="1107440">
                    <a:moveTo>
                      <a:pt x="1591766" y="45720"/>
                    </a:moveTo>
                    <a:cubicBezTo>
                      <a:pt x="1871166" y="45720"/>
                      <a:pt x="2098497" y="273050"/>
                      <a:pt x="2098497" y="552450"/>
                    </a:cubicBezTo>
                    <a:cubicBezTo>
                      <a:pt x="2098497" y="831850"/>
                      <a:pt x="1871166" y="1059180"/>
                      <a:pt x="1591766" y="1059180"/>
                    </a:cubicBezTo>
                    <a:lnTo>
                      <a:pt x="553720" y="1059180"/>
                    </a:lnTo>
                    <a:cubicBezTo>
                      <a:pt x="274320" y="1059180"/>
                      <a:pt x="46990" y="831850"/>
                      <a:pt x="46990" y="552450"/>
                    </a:cubicBezTo>
                    <a:cubicBezTo>
                      <a:pt x="46990" y="273050"/>
                      <a:pt x="274320" y="45720"/>
                      <a:pt x="553720" y="45720"/>
                    </a:cubicBezTo>
                    <a:lnTo>
                      <a:pt x="1591766" y="45720"/>
                    </a:lnTo>
                    <a:moveTo>
                      <a:pt x="1591766" y="0"/>
                    </a:moveTo>
                    <a:lnTo>
                      <a:pt x="553720" y="0"/>
                    </a:lnTo>
                    <a:cubicBezTo>
                      <a:pt x="247650" y="0"/>
                      <a:pt x="0" y="247650"/>
                      <a:pt x="0" y="553720"/>
                    </a:cubicBezTo>
                    <a:cubicBezTo>
                      <a:pt x="0" y="859790"/>
                      <a:pt x="247650" y="1107440"/>
                      <a:pt x="553720" y="1107440"/>
                    </a:cubicBezTo>
                    <a:lnTo>
                      <a:pt x="1591766" y="1107440"/>
                    </a:lnTo>
                    <a:cubicBezTo>
                      <a:pt x="1897836" y="1107440"/>
                      <a:pt x="2145486" y="859790"/>
                      <a:pt x="2145486" y="553720"/>
                    </a:cubicBezTo>
                    <a:cubicBezTo>
                      <a:pt x="2144216" y="247650"/>
                      <a:pt x="1896566" y="0"/>
                      <a:pt x="1591766" y="0"/>
                    </a:cubicBezTo>
                    <a:close/>
                  </a:path>
                </a:pathLst>
              </a:custGeom>
              <a:solidFill>
                <a:srgbClr val="100F0D"/>
              </a:solidFill>
            </p:spPr>
          </p:sp>
        </p:grpSp>
        <p:sp>
          <p:nvSpPr>
            <p:cNvPr id="7" name="Freeform 7"/>
            <p:cNvSpPr/>
            <p:nvPr/>
          </p:nvSpPr>
          <p:spPr>
            <a:xfrm>
              <a:off x="370099" y="201950"/>
              <a:ext cx="563169" cy="261106"/>
            </a:xfrm>
            <a:custGeom>
              <a:avLst/>
              <a:gdLst/>
              <a:ahLst/>
              <a:cxnLst/>
              <a:rect l="l" t="t" r="r" b="b"/>
              <a:pathLst>
                <a:path w="563169" h="261106">
                  <a:moveTo>
                    <a:pt x="0" y="0"/>
                  </a:moveTo>
                  <a:lnTo>
                    <a:pt x="563169" y="0"/>
                  </a:lnTo>
                  <a:lnTo>
                    <a:pt x="563169" y="261105"/>
                  </a:lnTo>
                  <a:lnTo>
                    <a:pt x="0" y="261105"/>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grpSp>
      <p:sp>
        <p:nvSpPr>
          <p:cNvPr id="8" name="TextBox 8"/>
          <p:cNvSpPr txBox="1"/>
          <p:nvPr/>
        </p:nvSpPr>
        <p:spPr>
          <a:xfrm>
            <a:off x="622980" y="859080"/>
            <a:ext cx="17042041" cy="4679190"/>
          </a:xfrm>
          <a:prstGeom prst="rect">
            <a:avLst/>
          </a:prstGeom>
        </p:spPr>
        <p:txBody>
          <a:bodyPr lIns="0" tIns="0" rIns="0" bIns="0" rtlCol="0" anchor="t">
            <a:spAutoFit/>
          </a:bodyPr>
          <a:lstStyle/>
          <a:p>
            <a:pPr>
              <a:lnSpc>
                <a:spcPts val="3680"/>
              </a:lnSpc>
            </a:pPr>
            <a:r>
              <a:rPr lang="en-US" sz="3345">
                <a:solidFill>
                  <a:srgbClr val="100F0D"/>
                </a:solidFill>
                <a:latin typeface="HK Grotesk Italics" panose="00000500000000000000"/>
              </a:rPr>
              <a:t>9. Ta'sir qiluvchi marketingni sinab ko'ring</a:t>
            </a:r>
            <a:endParaRPr lang="en-US" sz="3345">
              <a:solidFill>
                <a:srgbClr val="100F0D"/>
              </a:solidFill>
              <a:latin typeface="HK Grotesk Italics" panose="00000500000000000000"/>
            </a:endParaRPr>
          </a:p>
          <a:p>
            <a:pPr>
              <a:lnSpc>
                <a:spcPts val="3680"/>
              </a:lnSpc>
            </a:pPr>
          </a:p>
          <a:p>
            <a:pPr>
              <a:lnSpc>
                <a:spcPts val="3680"/>
              </a:lnSpc>
            </a:pPr>
            <a:r>
              <a:rPr lang="en-US" sz="3345">
                <a:solidFill>
                  <a:srgbClr val="100F0D"/>
                </a:solidFill>
                <a:latin typeface="HK Grotesk Italics" panose="00000500000000000000"/>
              </a:rPr>
              <a:t>Influencer marketing - eng mashhur zamonaviy marketing strategiyalaridan biri va juda samarali. Ko'pgina mehmonxonalar yoki turizm markazlari o'z bizneslarini o'z izdoshlari bilan baham ko'rish orqali tanitish va tasdiqlash uchun ta'sirchanlarga tayanadi. Misol uchun, restoranlar ijtimoiy tarmoqdagi post evaziga mahalliy ta'sirchanni bepul ovqatlanishga taklif qilishlari mumkin. Mehmonxonalar, shuningdek, ta'sir o'tkazuvchilarni o'z tajribalari haqidagi kontent evaziga qolishga taklif qiladi, bu esa tomoshabinlarni turar joyni bron qilishga undashi mumkin. Ba'zan siz ta'sir qiluvchi auditoriya uchun eksklyuziv chegirmalarni taklif qilishingiz mumkin.</a:t>
            </a:r>
            <a:endParaRPr lang="en-US" sz="3345">
              <a:solidFill>
                <a:srgbClr val="100F0D"/>
              </a:solidFill>
              <a:latin typeface="HK Grotesk Italics" panose="00000500000000000000"/>
            </a:endParaRPr>
          </a:p>
        </p:txBody>
      </p:sp>
      <p:sp>
        <p:nvSpPr>
          <p:cNvPr id="9" name="TextBox 9"/>
          <p:cNvSpPr txBox="1"/>
          <p:nvPr/>
        </p:nvSpPr>
        <p:spPr>
          <a:xfrm>
            <a:off x="622980" y="5981546"/>
            <a:ext cx="17042041" cy="3276754"/>
          </a:xfrm>
          <a:prstGeom prst="rect">
            <a:avLst/>
          </a:prstGeom>
        </p:spPr>
        <p:txBody>
          <a:bodyPr lIns="0" tIns="0" rIns="0" bIns="0" rtlCol="0" anchor="t">
            <a:spAutoFit/>
          </a:bodyPr>
          <a:lstStyle/>
          <a:p>
            <a:pPr>
              <a:lnSpc>
                <a:spcPts val="3680"/>
              </a:lnSpc>
            </a:pPr>
            <a:r>
              <a:rPr lang="en-US" sz="3345">
                <a:solidFill>
                  <a:srgbClr val="100F0D"/>
                </a:solidFill>
                <a:latin typeface="HK Grotesk Italics" panose="00000500000000000000"/>
              </a:rPr>
              <a:t>10. Foydalanuvchi tomonidan yaratilgan kontentni rag'batlantirish</a:t>
            </a:r>
            <a:endParaRPr lang="en-US" sz="3345">
              <a:solidFill>
                <a:srgbClr val="100F0D"/>
              </a:solidFill>
              <a:latin typeface="HK Grotesk Italics" panose="00000500000000000000"/>
            </a:endParaRPr>
          </a:p>
          <a:p>
            <a:pPr>
              <a:lnSpc>
                <a:spcPts val="3680"/>
              </a:lnSpc>
            </a:pPr>
          </a:p>
          <a:p>
            <a:pPr>
              <a:lnSpc>
                <a:spcPts val="3680"/>
              </a:lnSpc>
            </a:pPr>
            <a:r>
              <a:rPr lang="en-US" sz="3345">
                <a:solidFill>
                  <a:srgbClr val="100F0D"/>
                </a:solidFill>
                <a:latin typeface="HK Grotesk Italics" panose="00000500000000000000"/>
              </a:rPr>
              <a:t>Turizm sohasida sizning mijozlaringiz ham sizning himoyachilaringizdir. Agar siz ajoyib tajribani taqdim qilsangiz, nafaqat mijozlaringizga biznesingiz haqida yaxshi narsalarni baham ko'rishga ishonishingiz mumkin, balki bir vaqtning o'zida ularning mazmunidan foydalanishingiz mumkin. Foydalanuvchi tomonidan yaratilgan kontent (UGC) - biznes, xizmat yoki mahsulotdan foydalanadigan odamlar yaratadigan kontent.</a:t>
            </a:r>
            <a:endParaRPr lang="en-US" sz="3345">
              <a:solidFill>
                <a:srgbClr val="100F0D"/>
              </a:solidFill>
              <a:latin typeface="HK Grotesk Italics" panose="0000050000000000000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622980" y="640409"/>
            <a:ext cx="17042041" cy="2809275"/>
          </a:xfrm>
          <a:prstGeom prst="rect">
            <a:avLst/>
          </a:prstGeom>
        </p:spPr>
        <p:txBody>
          <a:bodyPr lIns="0" tIns="0" rIns="0" bIns="0" rtlCol="0" anchor="t">
            <a:spAutoFit/>
          </a:bodyPr>
          <a:lstStyle/>
          <a:p>
            <a:pPr>
              <a:lnSpc>
                <a:spcPts val="3680"/>
              </a:lnSpc>
            </a:pPr>
            <a:r>
              <a:rPr lang="en-US" sz="3345">
                <a:solidFill>
                  <a:srgbClr val="100F0D"/>
                </a:solidFill>
                <a:latin typeface="HK Grotesk Italics" panose="00000500000000000000"/>
              </a:rPr>
              <a:t>11. Kuchli sharhlar yarating</a:t>
            </a:r>
            <a:endParaRPr lang="en-US" sz="3345">
              <a:solidFill>
                <a:srgbClr val="100F0D"/>
              </a:solidFill>
              <a:latin typeface="HK Grotesk Italics" panose="00000500000000000000"/>
            </a:endParaRPr>
          </a:p>
          <a:p>
            <a:pPr>
              <a:lnSpc>
                <a:spcPts val="3680"/>
              </a:lnSpc>
            </a:pPr>
          </a:p>
          <a:p>
            <a:pPr>
              <a:lnSpc>
                <a:spcPts val="3680"/>
              </a:lnSpc>
            </a:pPr>
            <a:r>
              <a:rPr lang="en-US" sz="3345">
                <a:solidFill>
                  <a:srgbClr val="100F0D"/>
                </a:solidFill>
                <a:latin typeface="HK Grotesk Italics" panose="00000500000000000000"/>
              </a:rPr>
              <a:t>Sharhlar kuchli, ayniqsa mijozlar onlayn platformalarga kirish imkoniga ega bo'lsa. Eng amaliy marketing strategiyalaridan biri birinchi navbatda kuchli sharhlarni yaratishdir. Bu yangi veb-sayt, tur yoki paketni ishga tushirishda foydalidir. Qanchalik ko'p sharhlar bo'lsa, mijozlar mahsulotingizga ishonishi va sotib olish ehtimoli shunchalik yuqori bo'ladi.</a:t>
            </a:r>
            <a:endParaRPr lang="en-US" sz="3345">
              <a:solidFill>
                <a:srgbClr val="100F0D"/>
              </a:solidFill>
              <a:latin typeface="HK Grotesk Italics" panose="00000500000000000000"/>
            </a:endParaRPr>
          </a:p>
        </p:txBody>
      </p:sp>
      <p:sp>
        <p:nvSpPr>
          <p:cNvPr id="3" name="TextBox 3"/>
          <p:cNvSpPr txBox="1"/>
          <p:nvPr/>
        </p:nvSpPr>
        <p:spPr>
          <a:xfrm>
            <a:off x="622980" y="4111631"/>
            <a:ext cx="17042041" cy="5146669"/>
          </a:xfrm>
          <a:prstGeom prst="rect">
            <a:avLst/>
          </a:prstGeom>
        </p:spPr>
        <p:txBody>
          <a:bodyPr lIns="0" tIns="0" rIns="0" bIns="0" rtlCol="0" anchor="t">
            <a:spAutoFit/>
          </a:bodyPr>
          <a:lstStyle/>
          <a:p>
            <a:pPr>
              <a:lnSpc>
                <a:spcPts val="3680"/>
              </a:lnSpc>
            </a:pPr>
            <a:r>
              <a:rPr lang="en-US" sz="3345">
                <a:solidFill>
                  <a:srgbClr val="100F0D"/>
                </a:solidFill>
                <a:latin typeface="HK Grotesk Italics" panose="00000500000000000000"/>
              </a:rPr>
              <a:t>12. Remarketingga pul sarflang</a:t>
            </a:r>
            <a:endParaRPr lang="en-US" sz="3345">
              <a:solidFill>
                <a:srgbClr val="100F0D"/>
              </a:solidFill>
              <a:latin typeface="HK Grotesk Italics" panose="00000500000000000000"/>
            </a:endParaRPr>
          </a:p>
          <a:p>
            <a:pPr>
              <a:lnSpc>
                <a:spcPts val="3680"/>
              </a:lnSpc>
            </a:pPr>
          </a:p>
          <a:p>
            <a:pPr>
              <a:lnSpc>
                <a:spcPts val="3680"/>
              </a:lnSpc>
            </a:pPr>
            <a:r>
              <a:rPr lang="en-US" sz="3345">
                <a:solidFill>
                  <a:srgbClr val="100F0D"/>
                </a:solidFill>
                <a:latin typeface="HK Grotesk Italics" panose="00000500000000000000"/>
              </a:rPr>
              <a:t>Remarketing sizning xizmatlaringizdan foydalanishni rag'batlantirish uchun sizning biznesingiz bilan ilgari o'zaro aloqada bo'lgan mijozlarni kuzatib borish imkonini beradi. Buni mijozingizning roziligi bilan cookie-fayllarni yig‘ish orqali amalga oshirishingiz mumkin. Ular sizning veb-saytingizga yoki ijtimoiy media sahifangizga tashrif buyurganlaridan so'ng, siz ularning ma'lumotlarini to'plashingiz va ularni konvertatsiya qilish uchun ko'proq mos kontent bilan yo'naltirishingiz mumkin. Remarketing marketingda samarali strategiya bo'lishi mumkin, chunki siz ko'pincha mijozlar qaysi sahifalarga kirib, ular bilan shug'ullanayotganini aniqlaysiz. Keyin, siz ular bilan qiziqishi mumkin bo'lgan tegishli takliflar va bitimlarni baham ko'rishingiz mumkin.</a:t>
            </a:r>
            <a:endParaRPr lang="en-US" sz="3345">
              <a:solidFill>
                <a:srgbClr val="100F0D"/>
              </a:solidFill>
              <a:latin typeface="HK Grotesk Italics" panose="00000500000000000000"/>
            </a:endParaRPr>
          </a:p>
        </p:txBody>
      </p:sp>
      <p:grpSp>
        <p:nvGrpSpPr>
          <p:cNvPr id="4" name="Group 4"/>
          <p:cNvGrpSpPr/>
          <p:nvPr/>
        </p:nvGrpSpPr>
        <p:grpSpPr>
          <a:xfrm rot="0">
            <a:off x="16281774" y="779323"/>
            <a:ext cx="977526" cy="498754"/>
            <a:chOff x="0" y="0"/>
            <a:chExt cx="1303368" cy="665005"/>
          </a:xfrm>
        </p:grpSpPr>
        <p:grpSp>
          <p:nvGrpSpPr>
            <p:cNvPr id="5" name="Group 5"/>
            <p:cNvGrpSpPr/>
            <p:nvPr/>
          </p:nvGrpSpPr>
          <p:grpSpPr>
            <a:xfrm rot="0">
              <a:off x="13838" y="0"/>
              <a:ext cx="1275691" cy="665005"/>
              <a:chOff x="0" y="0"/>
              <a:chExt cx="2121986" cy="1106170"/>
            </a:xfrm>
          </p:grpSpPr>
          <p:sp>
            <p:nvSpPr>
              <p:cNvPr id="6" name="Freeform 6"/>
              <p:cNvSpPr/>
              <p:nvPr/>
            </p:nvSpPr>
            <p:spPr>
              <a:xfrm>
                <a:off x="0" y="0"/>
                <a:ext cx="2123256" cy="1106170"/>
              </a:xfrm>
              <a:custGeom>
                <a:avLst/>
                <a:gdLst/>
                <a:ahLst/>
                <a:cxnLst/>
                <a:rect l="l" t="t" r="r" b="b"/>
                <a:pathLst>
                  <a:path w="2123256" h="1106170">
                    <a:moveTo>
                      <a:pt x="1569536" y="1106170"/>
                    </a:moveTo>
                    <a:lnTo>
                      <a:pt x="553720" y="1106170"/>
                    </a:lnTo>
                    <a:cubicBezTo>
                      <a:pt x="247650" y="1106170"/>
                      <a:pt x="0" y="858520"/>
                      <a:pt x="0" y="553720"/>
                    </a:cubicBezTo>
                    <a:cubicBezTo>
                      <a:pt x="0" y="247650"/>
                      <a:pt x="247650" y="0"/>
                      <a:pt x="553720" y="0"/>
                    </a:cubicBezTo>
                    <a:lnTo>
                      <a:pt x="1569536" y="0"/>
                    </a:lnTo>
                    <a:cubicBezTo>
                      <a:pt x="1875606" y="0"/>
                      <a:pt x="2123256" y="247650"/>
                      <a:pt x="2123256" y="553720"/>
                    </a:cubicBezTo>
                    <a:cubicBezTo>
                      <a:pt x="2121986" y="858520"/>
                      <a:pt x="1874336" y="1106170"/>
                      <a:pt x="1569536" y="1106170"/>
                    </a:cubicBezTo>
                    <a:close/>
                  </a:path>
                </a:pathLst>
              </a:custGeom>
              <a:solidFill>
                <a:srgbClr val="BAE0FF"/>
              </a:solidFill>
            </p:spPr>
          </p:sp>
        </p:grpSp>
        <p:grpSp>
          <p:nvGrpSpPr>
            <p:cNvPr id="7" name="Group 7"/>
            <p:cNvGrpSpPr/>
            <p:nvPr/>
          </p:nvGrpSpPr>
          <p:grpSpPr>
            <a:xfrm rot="0">
              <a:off x="0" y="0"/>
              <a:ext cx="1303368" cy="665005"/>
              <a:chOff x="0" y="0"/>
              <a:chExt cx="2144216" cy="1106170"/>
            </a:xfrm>
          </p:grpSpPr>
          <p:sp>
            <p:nvSpPr>
              <p:cNvPr id="8" name="Freeform 8"/>
              <p:cNvSpPr/>
              <p:nvPr/>
            </p:nvSpPr>
            <p:spPr>
              <a:xfrm>
                <a:off x="0" y="0"/>
                <a:ext cx="2145487" cy="1107440"/>
              </a:xfrm>
              <a:custGeom>
                <a:avLst/>
                <a:gdLst/>
                <a:ahLst/>
                <a:cxnLst/>
                <a:rect l="l" t="t" r="r" b="b"/>
                <a:pathLst>
                  <a:path w="2145487" h="1107440">
                    <a:moveTo>
                      <a:pt x="1591766" y="45720"/>
                    </a:moveTo>
                    <a:cubicBezTo>
                      <a:pt x="1871166" y="45720"/>
                      <a:pt x="2098497" y="273050"/>
                      <a:pt x="2098497" y="552450"/>
                    </a:cubicBezTo>
                    <a:cubicBezTo>
                      <a:pt x="2098497" y="831850"/>
                      <a:pt x="1871166" y="1059180"/>
                      <a:pt x="1591766" y="1059180"/>
                    </a:cubicBezTo>
                    <a:lnTo>
                      <a:pt x="553720" y="1059180"/>
                    </a:lnTo>
                    <a:cubicBezTo>
                      <a:pt x="274320" y="1059180"/>
                      <a:pt x="46990" y="831850"/>
                      <a:pt x="46990" y="552450"/>
                    </a:cubicBezTo>
                    <a:cubicBezTo>
                      <a:pt x="46990" y="273050"/>
                      <a:pt x="274320" y="45720"/>
                      <a:pt x="553720" y="45720"/>
                    </a:cubicBezTo>
                    <a:lnTo>
                      <a:pt x="1591766" y="45720"/>
                    </a:lnTo>
                    <a:moveTo>
                      <a:pt x="1591766" y="0"/>
                    </a:moveTo>
                    <a:lnTo>
                      <a:pt x="553720" y="0"/>
                    </a:lnTo>
                    <a:cubicBezTo>
                      <a:pt x="247650" y="0"/>
                      <a:pt x="0" y="247650"/>
                      <a:pt x="0" y="553720"/>
                    </a:cubicBezTo>
                    <a:cubicBezTo>
                      <a:pt x="0" y="859790"/>
                      <a:pt x="247650" y="1107440"/>
                      <a:pt x="553720" y="1107440"/>
                    </a:cubicBezTo>
                    <a:lnTo>
                      <a:pt x="1591766" y="1107440"/>
                    </a:lnTo>
                    <a:cubicBezTo>
                      <a:pt x="1897836" y="1107440"/>
                      <a:pt x="2145486" y="859790"/>
                      <a:pt x="2145486" y="553720"/>
                    </a:cubicBezTo>
                    <a:cubicBezTo>
                      <a:pt x="2144216" y="247650"/>
                      <a:pt x="1896566" y="0"/>
                      <a:pt x="1591766" y="0"/>
                    </a:cubicBezTo>
                    <a:close/>
                  </a:path>
                </a:pathLst>
              </a:custGeom>
              <a:solidFill>
                <a:srgbClr val="100F0D"/>
              </a:solidFill>
            </p:spPr>
          </p:sp>
        </p:grpSp>
        <p:sp>
          <p:nvSpPr>
            <p:cNvPr id="9" name="Freeform 9"/>
            <p:cNvSpPr/>
            <p:nvPr/>
          </p:nvSpPr>
          <p:spPr>
            <a:xfrm>
              <a:off x="370099" y="201950"/>
              <a:ext cx="563169" cy="261106"/>
            </a:xfrm>
            <a:custGeom>
              <a:avLst/>
              <a:gdLst/>
              <a:ahLst/>
              <a:cxnLst/>
              <a:rect l="l" t="t" r="r" b="b"/>
              <a:pathLst>
                <a:path w="563169" h="261106">
                  <a:moveTo>
                    <a:pt x="0" y="0"/>
                  </a:moveTo>
                  <a:lnTo>
                    <a:pt x="563169" y="0"/>
                  </a:lnTo>
                  <a:lnTo>
                    <a:pt x="563169" y="261105"/>
                  </a:lnTo>
                  <a:lnTo>
                    <a:pt x="0" y="261105"/>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BAE0FF"/>
        </a:solidFill>
        <a:effectLst/>
      </p:bgPr>
    </p:bg>
    <p:spTree>
      <p:nvGrpSpPr>
        <p:cNvPr id="1" name=""/>
        <p:cNvGrpSpPr/>
        <p:nvPr/>
      </p:nvGrpSpPr>
      <p:grpSpPr>
        <a:xfrm>
          <a:off x="0" y="0"/>
          <a:ext cx="0" cy="0"/>
          <a:chOff x="0" y="0"/>
          <a:chExt cx="0" cy="0"/>
        </a:xfrm>
      </p:grpSpPr>
      <p:grpSp>
        <p:nvGrpSpPr>
          <p:cNvPr id="2" name="Group 2"/>
          <p:cNvGrpSpPr/>
          <p:nvPr/>
        </p:nvGrpSpPr>
        <p:grpSpPr>
          <a:xfrm rot="0">
            <a:off x="1028700" y="1028700"/>
            <a:ext cx="977526" cy="498754"/>
            <a:chOff x="0" y="0"/>
            <a:chExt cx="1303368" cy="665005"/>
          </a:xfrm>
        </p:grpSpPr>
        <p:grpSp>
          <p:nvGrpSpPr>
            <p:cNvPr id="3" name="Group 3"/>
            <p:cNvGrpSpPr/>
            <p:nvPr/>
          </p:nvGrpSpPr>
          <p:grpSpPr>
            <a:xfrm rot="0">
              <a:off x="13838" y="0"/>
              <a:ext cx="1275691" cy="665005"/>
              <a:chOff x="0" y="0"/>
              <a:chExt cx="2121986" cy="1106170"/>
            </a:xfrm>
          </p:grpSpPr>
          <p:sp>
            <p:nvSpPr>
              <p:cNvPr id="4" name="Freeform 4"/>
              <p:cNvSpPr/>
              <p:nvPr/>
            </p:nvSpPr>
            <p:spPr>
              <a:xfrm>
                <a:off x="0" y="0"/>
                <a:ext cx="2123256" cy="1106170"/>
              </a:xfrm>
              <a:custGeom>
                <a:avLst/>
                <a:gdLst/>
                <a:ahLst/>
                <a:cxnLst/>
                <a:rect l="l" t="t" r="r" b="b"/>
                <a:pathLst>
                  <a:path w="2123256" h="1106170">
                    <a:moveTo>
                      <a:pt x="1569536" y="1106170"/>
                    </a:moveTo>
                    <a:lnTo>
                      <a:pt x="553720" y="1106170"/>
                    </a:lnTo>
                    <a:cubicBezTo>
                      <a:pt x="247650" y="1106170"/>
                      <a:pt x="0" y="858520"/>
                      <a:pt x="0" y="553720"/>
                    </a:cubicBezTo>
                    <a:cubicBezTo>
                      <a:pt x="0" y="247650"/>
                      <a:pt x="247650" y="0"/>
                      <a:pt x="553720" y="0"/>
                    </a:cubicBezTo>
                    <a:lnTo>
                      <a:pt x="1569536" y="0"/>
                    </a:lnTo>
                    <a:cubicBezTo>
                      <a:pt x="1875606" y="0"/>
                      <a:pt x="2123256" y="247650"/>
                      <a:pt x="2123256" y="553720"/>
                    </a:cubicBezTo>
                    <a:cubicBezTo>
                      <a:pt x="2121986" y="858520"/>
                      <a:pt x="1874336" y="1106170"/>
                      <a:pt x="1569536" y="1106170"/>
                    </a:cubicBezTo>
                    <a:close/>
                  </a:path>
                </a:pathLst>
              </a:custGeom>
              <a:solidFill>
                <a:srgbClr val="FFFFFF"/>
              </a:solidFill>
            </p:spPr>
          </p:sp>
        </p:grpSp>
        <p:grpSp>
          <p:nvGrpSpPr>
            <p:cNvPr id="5" name="Group 5"/>
            <p:cNvGrpSpPr/>
            <p:nvPr/>
          </p:nvGrpSpPr>
          <p:grpSpPr>
            <a:xfrm rot="0">
              <a:off x="0" y="0"/>
              <a:ext cx="1303368" cy="665005"/>
              <a:chOff x="0" y="0"/>
              <a:chExt cx="2144216" cy="1106170"/>
            </a:xfrm>
          </p:grpSpPr>
          <p:sp>
            <p:nvSpPr>
              <p:cNvPr id="6" name="Freeform 6"/>
              <p:cNvSpPr/>
              <p:nvPr/>
            </p:nvSpPr>
            <p:spPr>
              <a:xfrm>
                <a:off x="0" y="0"/>
                <a:ext cx="2145487" cy="1107440"/>
              </a:xfrm>
              <a:custGeom>
                <a:avLst/>
                <a:gdLst/>
                <a:ahLst/>
                <a:cxnLst/>
                <a:rect l="l" t="t" r="r" b="b"/>
                <a:pathLst>
                  <a:path w="2145487" h="1107440">
                    <a:moveTo>
                      <a:pt x="1591766" y="45720"/>
                    </a:moveTo>
                    <a:cubicBezTo>
                      <a:pt x="1871166" y="45720"/>
                      <a:pt x="2098497" y="273050"/>
                      <a:pt x="2098497" y="552450"/>
                    </a:cubicBezTo>
                    <a:cubicBezTo>
                      <a:pt x="2098497" y="831850"/>
                      <a:pt x="1871166" y="1059180"/>
                      <a:pt x="1591766" y="1059180"/>
                    </a:cubicBezTo>
                    <a:lnTo>
                      <a:pt x="553720" y="1059180"/>
                    </a:lnTo>
                    <a:cubicBezTo>
                      <a:pt x="274320" y="1059180"/>
                      <a:pt x="46990" y="831850"/>
                      <a:pt x="46990" y="552450"/>
                    </a:cubicBezTo>
                    <a:cubicBezTo>
                      <a:pt x="46990" y="273050"/>
                      <a:pt x="274320" y="45720"/>
                      <a:pt x="553720" y="45720"/>
                    </a:cubicBezTo>
                    <a:lnTo>
                      <a:pt x="1591766" y="45720"/>
                    </a:lnTo>
                    <a:moveTo>
                      <a:pt x="1591766" y="0"/>
                    </a:moveTo>
                    <a:lnTo>
                      <a:pt x="553720" y="0"/>
                    </a:lnTo>
                    <a:cubicBezTo>
                      <a:pt x="247650" y="0"/>
                      <a:pt x="0" y="247650"/>
                      <a:pt x="0" y="553720"/>
                    </a:cubicBezTo>
                    <a:cubicBezTo>
                      <a:pt x="0" y="859790"/>
                      <a:pt x="247650" y="1107440"/>
                      <a:pt x="553720" y="1107440"/>
                    </a:cubicBezTo>
                    <a:lnTo>
                      <a:pt x="1591766" y="1107440"/>
                    </a:lnTo>
                    <a:cubicBezTo>
                      <a:pt x="1897836" y="1107440"/>
                      <a:pt x="2145486" y="859790"/>
                      <a:pt x="2145486" y="553720"/>
                    </a:cubicBezTo>
                    <a:cubicBezTo>
                      <a:pt x="2144216" y="247650"/>
                      <a:pt x="1896566" y="0"/>
                      <a:pt x="1591766" y="0"/>
                    </a:cubicBezTo>
                    <a:close/>
                  </a:path>
                </a:pathLst>
              </a:custGeom>
              <a:solidFill>
                <a:srgbClr val="100F0D"/>
              </a:solidFill>
            </p:spPr>
          </p:sp>
        </p:grpSp>
        <p:sp>
          <p:nvSpPr>
            <p:cNvPr id="7" name="Freeform 7"/>
            <p:cNvSpPr/>
            <p:nvPr/>
          </p:nvSpPr>
          <p:spPr>
            <a:xfrm>
              <a:off x="370099" y="201950"/>
              <a:ext cx="563169" cy="261106"/>
            </a:xfrm>
            <a:custGeom>
              <a:avLst/>
              <a:gdLst/>
              <a:ahLst/>
              <a:cxnLst/>
              <a:rect l="l" t="t" r="r" b="b"/>
              <a:pathLst>
                <a:path w="563169" h="261106">
                  <a:moveTo>
                    <a:pt x="0" y="0"/>
                  </a:moveTo>
                  <a:lnTo>
                    <a:pt x="563169" y="0"/>
                  </a:lnTo>
                  <a:lnTo>
                    <a:pt x="563169" y="261105"/>
                  </a:lnTo>
                  <a:lnTo>
                    <a:pt x="0" y="261105"/>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grpSp>
      <p:sp>
        <p:nvSpPr>
          <p:cNvPr id="8" name="TextBox 8"/>
          <p:cNvSpPr txBox="1"/>
          <p:nvPr/>
        </p:nvSpPr>
        <p:spPr>
          <a:xfrm>
            <a:off x="1028700" y="2792571"/>
            <a:ext cx="9615484" cy="4759008"/>
          </a:xfrm>
          <a:prstGeom prst="rect">
            <a:avLst/>
          </a:prstGeom>
        </p:spPr>
        <p:txBody>
          <a:bodyPr lIns="0" tIns="0" rIns="0" bIns="0" rtlCol="0" anchor="t">
            <a:spAutoFit/>
          </a:bodyPr>
          <a:lstStyle/>
          <a:p>
            <a:pPr>
              <a:lnSpc>
                <a:spcPts val="6295"/>
              </a:lnSpc>
            </a:pPr>
            <a:r>
              <a:rPr lang="en-US" sz="5725">
                <a:solidFill>
                  <a:srgbClr val="100F0D"/>
                </a:solidFill>
                <a:latin typeface="HK Grotesk Semi-Bold" panose="00000700000000000000"/>
              </a:rPr>
              <a:t>Hozirgacha siz oddiy haqiqatni tushunishingiz kerak: marketing haqiqatan ham hamma joyda! Ushbu strategiyalar butun dunyoda qo'llaniladi.</a:t>
            </a:r>
            <a:endParaRPr lang="en-US" sz="5725">
              <a:solidFill>
                <a:srgbClr val="100F0D"/>
              </a:solidFill>
              <a:latin typeface="HK Grotesk Semi-Bold" panose="00000700000000000000"/>
            </a:endParaRPr>
          </a:p>
        </p:txBody>
      </p:sp>
      <p:sp>
        <p:nvSpPr>
          <p:cNvPr id="9" name="Freeform 9"/>
          <p:cNvSpPr/>
          <p:nvPr/>
        </p:nvSpPr>
        <p:spPr>
          <a:xfrm>
            <a:off x="8577014" y="1527454"/>
            <a:ext cx="9051385" cy="4491750"/>
          </a:xfrm>
          <a:custGeom>
            <a:avLst/>
            <a:gdLst/>
            <a:ahLst/>
            <a:cxnLst/>
            <a:rect l="l" t="t" r="r" b="b"/>
            <a:pathLst>
              <a:path w="9051385" h="4491750">
                <a:moveTo>
                  <a:pt x="0" y="0"/>
                </a:moveTo>
                <a:lnTo>
                  <a:pt x="9051384" y="0"/>
                </a:lnTo>
                <a:lnTo>
                  <a:pt x="9051384" y="4491749"/>
                </a:lnTo>
                <a:lnTo>
                  <a:pt x="0" y="449174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0" name="Freeform 10"/>
          <p:cNvSpPr/>
          <p:nvPr/>
        </p:nvSpPr>
        <p:spPr>
          <a:xfrm>
            <a:off x="11952716" y="5143500"/>
            <a:ext cx="3510439" cy="5143500"/>
          </a:xfrm>
          <a:custGeom>
            <a:avLst/>
            <a:gdLst/>
            <a:ahLst/>
            <a:cxnLst/>
            <a:rect l="l" t="t" r="r" b="b"/>
            <a:pathLst>
              <a:path w="3510439" h="5143500">
                <a:moveTo>
                  <a:pt x="0" y="0"/>
                </a:moveTo>
                <a:lnTo>
                  <a:pt x="3510439" y="0"/>
                </a:lnTo>
                <a:lnTo>
                  <a:pt x="3510439" y="5143500"/>
                </a:lnTo>
                <a:lnTo>
                  <a:pt x="0" y="5143500"/>
                </a:lnTo>
                <a:lnTo>
                  <a:pt x="0" y="0"/>
                </a:lnTo>
                <a:close/>
              </a:path>
            </a:pathLst>
          </a:custGeom>
          <a:blipFill>
            <a:blip r:embed="rId5"/>
            <a:stretch>
              <a:fillRect/>
            </a:stretch>
          </a:blipFill>
        </p:spPr>
      </p:sp>
      <p:sp>
        <p:nvSpPr>
          <p:cNvPr id="11" name="Freeform 11"/>
          <p:cNvSpPr/>
          <p:nvPr/>
        </p:nvSpPr>
        <p:spPr>
          <a:xfrm>
            <a:off x="10035550" y="1278077"/>
            <a:ext cx="608634" cy="910107"/>
          </a:xfrm>
          <a:custGeom>
            <a:avLst/>
            <a:gdLst/>
            <a:ahLst/>
            <a:cxnLst/>
            <a:rect l="l" t="t" r="r" b="b"/>
            <a:pathLst>
              <a:path w="608634" h="910107">
                <a:moveTo>
                  <a:pt x="0" y="0"/>
                </a:moveTo>
                <a:lnTo>
                  <a:pt x="608634" y="0"/>
                </a:lnTo>
                <a:lnTo>
                  <a:pt x="608634" y="910107"/>
                </a:lnTo>
                <a:lnTo>
                  <a:pt x="0" y="91010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2" name="Freeform 12"/>
          <p:cNvSpPr/>
          <p:nvPr/>
        </p:nvSpPr>
        <p:spPr>
          <a:xfrm>
            <a:off x="10841974" y="1587170"/>
            <a:ext cx="608634" cy="910107"/>
          </a:xfrm>
          <a:custGeom>
            <a:avLst/>
            <a:gdLst/>
            <a:ahLst/>
            <a:cxnLst/>
            <a:rect l="l" t="t" r="r" b="b"/>
            <a:pathLst>
              <a:path w="608634" h="910107">
                <a:moveTo>
                  <a:pt x="0" y="0"/>
                </a:moveTo>
                <a:lnTo>
                  <a:pt x="608634" y="0"/>
                </a:lnTo>
                <a:lnTo>
                  <a:pt x="608634" y="910107"/>
                </a:lnTo>
                <a:lnTo>
                  <a:pt x="0" y="91010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3" name="Freeform 13"/>
          <p:cNvSpPr/>
          <p:nvPr/>
        </p:nvSpPr>
        <p:spPr>
          <a:xfrm>
            <a:off x="14571947" y="2042224"/>
            <a:ext cx="608634" cy="910107"/>
          </a:xfrm>
          <a:custGeom>
            <a:avLst/>
            <a:gdLst/>
            <a:ahLst/>
            <a:cxnLst/>
            <a:rect l="l" t="t" r="r" b="b"/>
            <a:pathLst>
              <a:path w="608634" h="910107">
                <a:moveTo>
                  <a:pt x="0" y="0"/>
                </a:moveTo>
                <a:lnTo>
                  <a:pt x="608634" y="0"/>
                </a:lnTo>
                <a:lnTo>
                  <a:pt x="608634" y="910106"/>
                </a:lnTo>
                <a:lnTo>
                  <a:pt x="0" y="91010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4" name="Freeform 14"/>
          <p:cNvSpPr/>
          <p:nvPr/>
        </p:nvSpPr>
        <p:spPr>
          <a:xfrm>
            <a:off x="11648399" y="823024"/>
            <a:ext cx="608634" cy="910107"/>
          </a:xfrm>
          <a:custGeom>
            <a:avLst/>
            <a:gdLst/>
            <a:ahLst/>
            <a:cxnLst/>
            <a:rect l="l" t="t" r="r" b="b"/>
            <a:pathLst>
              <a:path w="608634" h="910107">
                <a:moveTo>
                  <a:pt x="0" y="0"/>
                </a:moveTo>
                <a:lnTo>
                  <a:pt x="608634" y="0"/>
                </a:lnTo>
                <a:lnTo>
                  <a:pt x="608634" y="910106"/>
                </a:lnTo>
                <a:lnTo>
                  <a:pt x="0" y="91010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5" name="Freeform 15"/>
          <p:cNvSpPr/>
          <p:nvPr/>
        </p:nvSpPr>
        <p:spPr>
          <a:xfrm>
            <a:off x="12494072" y="2735421"/>
            <a:ext cx="608634" cy="910107"/>
          </a:xfrm>
          <a:custGeom>
            <a:avLst/>
            <a:gdLst/>
            <a:ahLst/>
            <a:cxnLst/>
            <a:rect l="l" t="t" r="r" b="b"/>
            <a:pathLst>
              <a:path w="608634" h="910107">
                <a:moveTo>
                  <a:pt x="0" y="0"/>
                </a:moveTo>
                <a:lnTo>
                  <a:pt x="608634" y="0"/>
                </a:lnTo>
                <a:lnTo>
                  <a:pt x="608634" y="910107"/>
                </a:lnTo>
                <a:lnTo>
                  <a:pt x="0" y="91010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6" name="Freeform 16"/>
          <p:cNvSpPr/>
          <p:nvPr/>
        </p:nvSpPr>
        <p:spPr>
          <a:xfrm>
            <a:off x="9731233" y="2190330"/>
            <a:ext cx="608634" cy="910107"/>
          </a:xfrm>
          <a:custGeom>
            <a:avLst/>
            <a:gdLst/>
            <a:ahLst/>
            <a:cxnLst/>
            <a:rect l="l" t="t" r="r" b="b"/>
            <a:pathLst>
              <a:path w="608634" h="910107">
                <a:moveTo>
                  <a:pt x="0" y="0"/>
                </a:moveTo>
                <a:lnTo>
                  <a:pt x="608634" y="0"/>
                </a:lnTo>
                <a:lnTo>
                  <a:pt x="608634" y="910107"/>
                </a:lnTo>
                <a:lnTo>
                  <a:pt x="0" y="91010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7" name="Freeform 17"/>
          <p:cNvSpPr/>
          <p:nvPr/>
        </p:nvSpPr>
        <p:spPr>
          <a:xfrm>
            <a:off x="13963313" y="1527454"/>
            <a:ext cx="608634" cy="910107"/>
          </a:xfrm>
          <a:custGeom>
            <a:avLst/>
            <a:gdLst/>
            <a:ahLst/>
            <a:cxnLst/>
            <a:rect l="l" t="t" r="r" b="b"/>
            <a:pathLst>
              <a:path w="608634" h="910107">
                <a:moveTo>
                  <a:pt x="0" y="0"/>
                </a:moveTo>
                <a:lnTo>
                  <a:pt x="608634" y="0"/>
                </a:lnTo>
                <a:lnTo>
                  <a:pt x="608634" y="910106"/>
                </a:lnTo>
                <a:lnTo>
                  <a:pt x="0" y="91010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8" name="Freeform 18"/>
          <p:cNvSpPr/>
          <p:nvPr/>
        </p:nvSpPr>
        <p:spPr>
          <a:xfrm>
            <a:off x="13102706" y="3773329"/>
            <a:ext cx="608634" cy="910107"/>
          </a:xfrm>
          <a:custGeom>
            <a:avLst/>
            <a:gdLst/>
            <a:ahLst/>
            <a:cxnLst/>
            <a:rect l="l" t="t" r="r" b="b"/>
            <a:pathLst>
              <a:path w="608634" h="910107">
                <a:moveTo>
                  <a:pt x="0" y="0"/>
                </a:moveTo>
                <a:lnTo>
                  <a:pt x="608634" y="0"/>
                </a:lnTo>
                <a:lnTo>
                  <a:pt x="608634" y="910106"/>
                </a:lnTo>
                <a:lnTo>
                  <a:pt x="0" y="91010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9" name="Freeform 19"/>
          <p:cNvSpPr/>
          <p:nvPr/>
        </p:nvSpPr>
        <p:spPr>
          <a:xfrm>
            <a:off x="16768080" y="4233393"/>
            <a:ext cx="608634" cy="910107"/>
          </a:xfrm>
          <a:custGeom>
            <a:avLst/>
            <a:gdLst/>
            <a:ahLst/>
            <a:cxnLst/>
            <a:rect l="l" t="t" r="r" b="b"/>
            <a:pathLst>
              <a:path w="608634" h="910107">
                <a:moveTo>
                  <a:pt x="0" y="0"/>
                </a:moveTo>
                <a:lnTo>
                  <a:pt x="608633" y="0"/>
                </a:lnTo>
                <a:lnTo>
                  <a:pt x="608633" y="910107"/>
                </a:lnTo>
                <a:lnTo>
                  <a:pt x="0" y="91010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0" name="Freeform 20"/>
          <p:cNvSpPr/>
          <p:nvPr/>
        </p:nvSpPr>
        <p:spPr>
          <a:xfrm>
            <a:off x="10646116" y="4520041"/>
            <a:ext cx="608634" cy="910107"/>
          </a:xfrm>
          <a:custGeom>
            <a:avLst/>
            <a:gdLst/>
            <a:ahLst/>
            <a:cxnLst/>
            <a:rect l="l" t="t" r="r" b="b"/>
            <a:pathLst>
              <a:path w="608634" h="910107">
                <a:moveTo>
                  <a:pt x="0" y="0"/>
                </a:moveTo>
                <a:lnTo>
                  <a:pt x="608634" y="0"/>
                </a:lnTo>
                <a:lnTo>
                  <a:pt x="608634" y="910106"/>
                </a:lnTo>
                <a:lnTo>
                  <a:pt x="0" y="91010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1" name="Freeform 21"/>
          <p:cNvSpPr/>
          <p:nvPr/>
        </p:nvSpPr>
        <p:spPr>
          <a:xfrm>
            <a:off x="15259680" y="2497277"/>
            <a:ext cx="608634" cy="910107"/>
          </a:xfrm>
          <a:custGeom>
            <a:avLst/>
            <a:gdLst/>
            <a:ahLst/>
            <a:cxnLst/>
            <a:rect l="l" t="t" r="r" b="b"/>
            <a:pathLst>
              <a:path w="608634" h="910107">
                <a:moveTo>
                  <a:pt x="0" y="0"/>
                </a:moveTo>
                <a:lnTo>
                  <a:pt x="608633" y="0"/>
                </a:lnTo>
                <a:lnTo>
                  <a:pt x="608633" y="910107"/>
                </a:lnTo>
                <a:lnTo>
                  <a:pt x="0" y="91010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2" name="Freeform 22"/>
          <p:cNvSpPr/>
          <p:nvPr/>
        </p:nvSpPr>
        <p:spPr>
          <a:xfrm>
            <a:off x="15868313" y="1434770"/>
            <a:ext cx="608634" cy="910107"/>
          </a:xfrm>
          <a:custGeom>
            <a:avLst/>
            <a:gdLst/>
            <a:ahLst/>
            <a:cxnLst/>
            <a:rect l="l" t="t" r="r" b="b"/>
            <a:pathLst>
              <a:path w="608634" h="910107">
                <a:moveTo>
                  <a:pt x="0" y="0"/>
                </a:moveTo>
                <a:lnTo>
                  <a:pt x="608634" y="0"/>
                </a:lnTo>
                <a:lnTo>
                  <a:pt x="608634" y="910107"/>
                </a:lnTo>
                <a:lnTo>
                  <a:pt x="0" y="91010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4000500" y="0"/>
            <a:ext cx="10791556" cy="10791556"/>
          </a:xfrm>
          <a:custGeom>
            <a:avLst/>
            <a:gdLst/>
            <a:ahLst/>
            <a:cxnLst/>
            <a:rect l="l" t="t" r="r" b="b"/>
            <a:pathLst>
              <a:path w="10791556" h="10791556">
                <a:moveTo>
                  <a:pt x="0" y="0"/>
                </a:moveTo>
                <a:lnTo>
                  <a:pt x="10791556" y="0"/>
                </a:lnTo>
                <a:lnTo>
                  <a:pt x="10791556" y="10791556"/>
                </a:lnTo>
                <a:lnTo>
                  <a:pt x="0" y="10791556"/>
                </a:lnTo>
                <a:lnTo>
                  <a:pt x="0" y="0"/>
                </a:lnTo>
                <a:close/>
              </a:path>
            </a:pathLst>
          </a:custGeom>
          <a:blipFill>
            <a:blip r:embed="rId1"/>
            <a:stretch>
              <a:fillRect/>
            </a:stretch>
          </a:blipFill>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2727023"/>
            <a:ext cx="10153461" cy="3952458"/>
          </a:xfrm>
          <a:prstGeom prst="rect">
            <a:avLst/>
          </a:prstGeom>
        </p:spPr>
        <p:txBody>
          <a:bodyPr lIns="0" tIns="0" rIns="0" bIns="0" rtlCol="0" anchor="t">
            <a:spAutoFit/>
          </a:bodyPr>
          <a:lstStyle/>
          <a:p>
            <a:pPr>
              <a:lnSpc>
                <a:spcPts val="3940"/>
              </a:lnSpc>
            </a:pPr>
            <a:r>
              <a:rPr lang="en-US" sz="3030" spc="90">
                <a:solidFill>
                  <a:srgbClr val="100F0D"/>
                </a:solidFill>
                <a:latin typeface="HK Grotesk Light" panose="00000400000000000000"/>
              </a:rPr>
              <a:t>Marketing (</a:t>
            </a:r>
            <a:r>
              <a:rPr lang="en-US" sz="3030" u="sng" spc="90">
                <a:solidFill>
                  <a:srgbClr val="100F0D"/>
                </a:solidFill>
                <a:latin typeface="HK Grotesk Light" panose="00000400000000000000"/>
                <a:hlinkClick r:id="rId1" tooltip="https://uz.wikipedia.org/wiki/Ingliz_tili"/>
              </a:rPr>
              <a:t>inglizcha</a:t>
            </a:r>
            <a:r>
              <a:rPr lang="en-US" sz="3030" spc="90">
                <a:solidFill>
                  <a:srgbClr val="100F0D"/>
                </a:solidFill>
                <a:latin typeface="HK Grotesk Light" panose="00000400000000000000"/>
              </a:rPr>
              <a:t>: market — „bozor“, „bozordagi harakat“, „faoliyat“) — korxonaning tovarlar ishlab chiqarish va sotishini tashkil etish hamda boshqarish shakli.</a:t>
            </a:r>
            <a:r>
              <a:rPr lang="en-US" sz="3030" spc="90">
                <a:solidFill>
                  <a:srgbClr val="100F0D"/>
                </a:solidFill>
                <a:latin typeface="HK Grotesk Light" panose="00000400000000000000"/>
              </a:rPr>
              <a:t> Marketing hozirgi kunda  zamonaviy bozor hamda zamonaviy kasb.  Kompaniyalar huzurida bozorni oʻrganish, reklama, haridorlarga xizmat koʻrsatish va boshqarishning boshqa vazifalari bilan shugʻullanadigan "marketing`` boʻlimlari deya taʼsis etila boshlandi.</a:t>
            </a:r>
            <a:endParaRPr lang="en-US" sz="3030" spc="90">
              <a:solidFill>
                <a:srgbClr val="100F0D"/>
              </a:solidFill>
              <a:latin typeface="HK Grotesk Light" panose="00000400000000000000"/>
            </a:endParaRPr>
          </a:p>
        </p:txBody>
      </p:sp>
      <p:grpSp>
        <p:nvGrpSpPr>
          <p:cNvPr id="3" name="Group 3"/>
          <p:cNvGrpSpPr/>
          <p:nvPr/>
        </p:nvGrpSpPr>
        <p:grpSpPr>
          <a:xfrm rot="0">
            <a:off x="13615127" y="2912276"/>
            <a:ext cx="3644173" cy="4642252"/>
            <a:chOff x="351790" y="351790"/>
            <a:chExt cx="2940050" cy="2954020"/>
          </a:xfrm>
        </p:grpSpPr>
        <p:sp>
          <p:nvSpPr>
            <p:cNvPr id="4" name="Freeform 4"/>
            <p:cNvSpPr/>
            <p:nvPr/>
          </p:nvSpPr>
          <p:spPr>
            <a:xfrm>
              <a:off x="16510" y="1283200"/>
              <a:ext cx="3497930" cy="3249676"/>
            </a:xfrm>
            <a:custGeom>
              <a:avLst/>
              <a:gdLst/>
              <a:ahLst/>
              <a:cxnLst/>
              <a:rect l="l" t="t" r="r" b="b"/>
              <a:pathLst>
                <a:path w="3497930" h="3249676">
                  <a:moveTo>
                    <a:pt x="182880" y="1624838"/>
                  </a:moveTo>
                  <a:cubicBezTo>
                    <a:pt x="182880" y="1706900"/>
                    <a:pt x="142240" y="1772550"/>
                    <a:pt x="91440" y="1772550"/>
                  </a:cubicBezTo>
                  <a:cubicBezTo>
                    <a:pt x="40640" y="1772550"/>
                    <a:pt x="0" y="1706900"/>
                    <a:pt x="0" y="1624838"/>
                  </a:cubicBezTo>
                  <a:cubicBezTo>
                    <a:pt x="0" y="1542775"/>
                    <a:pt x="40640" y="1477125"/>
                    <a:pt x="91440" y="1477125"/>
                  </a:cubicBezTo>
                  <a:cubicBezTo>
                    <a:pt x="142240" y="1477125"/>
                    <a:pt x="182880" y="1542775"/>
                    <a:pt x="182880" y="1624838"/>
                  </a:cubicBezTo>
                  <a:close/>
                  <a:moveTo>
                    <a:pt x="1151548" y="0"/>
                  </a:moveTo>
                  <a:cubicBezTo>
                    <a:pt x="1089474" y="0"/>
                    <a:pt x="1039815" y="65650"/>
                    <a:pt x="1039815" y="147712"/>
                  </a:cubicBezTo>
                  <a:cubicBezTo>
                    <a:pt x="1039815" y="229775"/>
                    <a:pt x="1089474" y="295425"/>
                    <a:pt x="1151548" y="295425"/>
                  </a:cubicBezTo>
                  <a:cubicBezTo>
                    <a:pt x="1213622" y="295425"/>
                    <a:pt x="1263280" y="229775"/>
                    <a:pt x="1263280" y="147712"/>
                  </a:cubicBezTo>
                  <a:cubicBezTo>
                    <a:pt x="1263280" y="65650"/>
                    <a:pt x="1213622" y="0"/>
                    <a:pt x="1151548" y="0"/>
                  </a:cubicBezTo>
                  <a:close/>
                  <a:moveTo>
                    <a:pt x="2268873" y="0"/>
                  </a:moveTo>
                  <a:cubicBezTo>
                    <a:pt x="2206799" y="0"/>
                    <a:pt x="2157140" y="65650"/>
                    <a:pt x="2157140" y="147712"/>
                  </a:cubicBezTo>
                  <a:cubicBezTo>
                    <a:pt x="2157140" y="229775"/>
                    <a:pt x="2206799" y="295425"/>
                    <a:pt x="2268873" y="295425"/>
                  </a:cubicBezTo>
                  <a:cubicBezTo>
                    <a:pt x="2330946" y="295425"/>
                    <a:pt x="2380605" y="229775"/>
                    <a:pt x="2380605" y="147712"/>
                  </a:cubicBezTo>
                  <a:cubicBezTo>
                    <a:pt x="2380605" y="65650"/>
                    <a:pt x="2329394" y="0"/>
                    <a:pt x="2268873" y="0"/>
                  </a:cubicBezTo>
                  <a:close/>
                  <a:moveTo>
                    <a:pt x="3386197" y="1477125"/>
                  </a:moveTo>
                  <a:cubicBezTo>
                    <a:pt x="3324124" y="1477125"/>
                    <a:pt x="3274465" y="1542775"/>
                    <a:pt x="3274465" y="1624838"/>
                  </a:cubicBezTo>
                  <a:cubicBezTo>
                    <a:pt x="3274465" y="1706900"/>
                    <a:pt x="3324124" y="1772550"/>
                    <a:pt x="3386197" y="1772550"/>
                  </a:cubicBezTo>
                  <a:cubicBezTo>
                    <a:pt x="3448271" y="1772550"/>
                    <a:pt x="3497930" y="1706900"/>
                    <a:pt x="3497930" y="1624838"/>
                  </a:cubicBezTo>
                  <a:cubicBezTo>
                    <a:pt x="3497930" y="1542775"/>
                    <a:pt x="3448271" y="1477125"/>
                    <a:pt x="3386197" y="1477125"/>
                  </a:cubicBezTo>
                  <a:close/>
                  <a:moveTo>
                    <a:pt x="2268873" y="2954250"/>
                  </a:moveTo>
                  <a:cubicBezTo>
                    <a:pt x="2206799" y="2954250"/>
                    <a:pt x="2157140" y="3019901"/>
                    <a:pt x="2157140" y="3101963"/>
                  </a:cubicBezTo>
                  <a:cubicBezTo>
                    <a:pt x="2157140" y="3184025"/>
                    <a:pt x="2206799" y="3249675"/>
                    <a:pt x="2268873" y="3249675"/>
                  </a:cubicBezTo>
                  <a:cubicBezTo>
                    <a:pt x="2330946" y="3249675"/>
                    <a:pt x="2380605" y="3184025"/>
                    <a:pt x="2380605" y="3101963"/>
                  </a:cubicBezTo>
                  <a:cubicBezTo>
                    <a:pt x="2380605" y="3019901"/>
                    <a:pt x="2329394" y="2954250"/>
                    <a:pt x="2268873" y="2954250"/>
                  </a:cubicBezTo>
                  <a:close/>
                </a:path>
              </a:pathLst>
            </a:custGeom>
            <a:solidFill>
              <a:srgbClr val="BAE0FF"/>
            </a:solidFill>
          </p:spPr>
        </p:sp>
        <p:sp>
          <p:nvSpPr>
            <p:cNvPr id="5" name="Freeform 5"/>
            <p:cNvSpPr/>
            <p:nvPr/>
          </p:nvSpPr>
          <p:spPr>
            <a:xfrm>
              <a:off x="0" y="0"/>
              <a:ext cx="3514440" cy="4555442"/>
            </a:xfrm>
            <a:custGeom>
              <a:avLst/>
              <a:gdLst/>
              <a:ahLst/>
              <a:cxnLst/>
              <a:rect l="l" t="t" r="r" b="b"/>
              <a:pathLst>
                <a:path w="3514440" h="4555442">
                  <a:moveTo>
                    <a:pt x="3511336" y="1330386"/>
                  </a:moveTo>
                  <a:lnTo>
                    <a:pt x="3435296" y="1430912"/>
                  </a:lnTo>
                  <a:lnTo>
                    <a:pt x="3511336" y="1531439"/>
                  </a:lnTo>
                  <a:lnTo>
                    <a:pt x="3478747" y="1574521"/>
                  </a:lnTo>
                  <a:lnTo>
                    <a:pt x="3402707" y="1473995"/>
                  </a:lnTo>
                  <a:lnTo>
                    <a:pt x="3328219" y="1574521"/>
                  </a:lnTo>
                  <a:lnTo>
                    <a:pt x="3295630" y="1531439"/>
                  </a:lnTo>
                  <a:lnTo>
                    <a:pt x="3371671" y="1430912"/>
                  </a:lnTo>
                  <a:lnTo>
                    <a:pt x="3295630" y="1330386"/>
                  </a:lnTo>
                  <a:lnTo>
                    <a:pt x="3328219" y="1287303"/>
                  </a:lnTo>
                  <a:lnTo>
                    <a:pt x="3402707" y="1387829"/>
                  </a:lnTo>
                  <a:lnTo>
                    <a:pt x="3478747" y="1287303"/>
                  </a:lnTo>
                  <a:lnTo>
                    <a:pt x="3511336" y="1330386"/>
                  </a:lnTo>
                  <a:close/>
                  <a:moveTo>
                    <a:pt x="3287871" y="106680"/>
                  </a:moveTo>
                  <a:cubicBezTo>
                    <a:pt x="3287871" y="55880"/>
                    <a:pt x="3337530" y="15240"/>
                    <a:pt x="3399604" y="15240"/>
                  </a:cubicBezTo>
                  <a:cubicBezTo>
                    <a:pt x="3461677" y="15240"/>
                    <a:pt x="3511336" y="55880"/>
                    <a:pt x="3511336" y="106680"/>
                  </a:cubicBezTo>
                  <a:cubicBezTo>
                    <a:pt x="3511336" y="157480"/>
                    <a:pt x="3461677" y="198120"/>
                    <a:pt x="3399604" y="198120"/>
                  </a:cubicBezTo>
                  <a:cubicBezTo>
                    <a:pt x="3337530" y="198120"/>
                    <a:pt x="3287871" y="157480"/>
                    <a:pt x="3287871" y="106680"/>
                  </a:cubicBezTo>
                  <a:close/>
                  <a:moveTo>
                    <a:pt x="3334427" y="106680"/>
                  </a:moveTo>
                  <a:cubicBezTo>
                    <a:pt x="3334427" y="135890"/>
                    <a:pt x="3363911" y="160020"/>
                    <a:pt x="3399604" y="160020"/>
                  </a:cubicBezTo>
                  <a:cubicBezTo>
                    <a:pt x="3435296" y="160020"/>
                    <a:pt x="3464781" y="135890"/>
                    <a:pt x="3464781" y="106680"/>
                  </a:cubicBezTo>
                  <a:cubicBezTo>
                    <a:pt x="3464781" y="77470"/>
                    <a:pt x="3435296" y="53340"/>
                    <a:pt x="3399604" y="53340"/>
                  </a:cubicBezTo>
                  <a:cubicBezTo>
                    <a:pt x="3363911" y="53340"/>
                    <a:pt x="3334427" y="77470"/>
                    <a:pt x="3334427" y="106680"/>
                  </a:cubicBezTo>
                  <a:close/>
                  <a:moveTo>
                    <a:pt x="13970" y="1430912"/>
                  </a:moveTo>
                  <a:cubicBezTo>
                    <a:pt x="13970" y="1348850"/>
                    <a:pt x="54610" y="1283200"/>
                    <a:pt x="105410" y="1283200"/>
                  </a:cubicBezTo>
                  <a:cubicBezTo>
                    <a:pt x="156210" y="1283200"/>
                    <a:pt x="196850" y="1348850"/>
                    <a:pt x="196850" y="1430912"/>
                  </a:cubicBezTo>
                  <a:cubicBezTo>
                    <a:pt x="196850" y="1512975"/>
                    <a:pt x="156210" y="1578625"/>
                    <a:pt x="105410" y="1578625"/>
                  </a:cubicBezTo>
                  <a:cubicBezTo>
                    <a:pt x="54610" y="1578625"/>
                    <a:pt x="13970" y="1512975"/>
                    <a:pt x="13970" y="1430912"/>
                  </a:cubicBezTo>
                  <a:close/>
                  <a:moveTo>
                    <a:pt x="52070" y="1430912"/>
                  </a:moveTo>
                  <a:cubicBezTo>
                    <a:pt x="52070" y="1478098"/>
                    <a:pt x="76200" y="1517078"/>
                    <a:pt x="105410" y="1517078"/>
                  </a:cubicBezTo>
                  <a:cubicBezTo>
                    <a:pt x="134620" y="1517078"/>
                    <a:pt x="158750" y="1478098"/>
                    <a:pt x="158750" y="1430912"/>
                  </a:cubicBezTo>
                  <a:cubicBezTo>
                    <a:pt x="158750" y="1383726"/>
                    <a:pt x="134620" y="1344746"/>
                    <a:pt x="105410" y="1344746"/>
                  </a:cubicBezTo>
                  <a:cubicBezTo>
                    <a:pt x="76200" y="1344746"/>
                    <a:pt x="52070" y="1383726"/>
                    <a:pt x="52070" y="1430912"/>
                  </a:cubicBezTo>
                  <a:close/>
                  <a:moveTo>
                    <a:pt x="125730" y="4212832"/>
                  </a:moveTo>
                  <a:lnTo>
                    <a:pt x="87630" y="4212832"/>
                  </a:lnTo>
                  <a:lnTo>
                    <a:pt x="87630" y="4354389"/>
                  </a:lnTo>
                  <a:lnTo>
                    <a:pt x="0" y="4354389"/>
                  </a:lnTo>
                  <a:lnTo>
                    <a:pt x="0" y="4415936"/>
                  </a:lnTo>
                  <a:lnTo>
                    <a:pt x="86360" y="4415936"/>
                  </a:lnTo>
                  <a:lnTo>
                    <a:pt x="86360" y="4555442"/>
                  </a:lnTo>
                  <a:lnTo>
                    <a:pt x="124460" y="4555442"/>
                  </a:lnTo>
                  <a:lnTo>
                    <a:pt x="124460" y="4413885"/>
                  </a:lnTo>
                  <a:lnTo>
                    <a:pt x="212090" y="4413885"/>
                  </a:lnTo>
                  <a:lnTo>
                    <a:pt x="212090" y="4352338"/>
                  </a:lnTo>
                  <a:lnTo>
                    <a:pt x="125730" y="4352338"/>
                  </a:lnTo>
                  <a:lnTo>
                    <a:pt x="125730" y="4212832"/>
                  </a:lnTo>
                  <a:close/>
                  <a:moveTo>
                    <a:pt x="46990" y="195580"/>
                  </a:moveTo>
                  <a:lnTo>
                    <a:pt x="109220" y="133350"/>
                  </a:lnTo>
                  <a:lnTo>
                    <a:pt x="171450" y="195580"/>
                  </a:lnTo>
                  <a:lnTo>
                    <a:pt x="196850" y="168910"/>
                  </a:lnTo>
                  <a:lnTo>
                    <a:pt x="135890" y="106680"/>
                  </a:lnTo>
                  <a:lnTo>
                    <a:pt x="196850" y="44450"/>
                  </a:lnTo>
                  <a:lnTo>
                    <a:pt x="170180" y="17780"/>
                  </a:lnTo>
                  <a:lnTo>
                    <a:pt x="109220" y="80010"/>
                  </a:lnTo>
                  <a:lnTo>
                    <a:pt x="48260" y="17780"/>
                  </a:lnTo>
                  <a:lnTo>
                    <a:pt x="21590" y="44450"/>
                  </a:lnTo>
                  <a:lnTo>
                    <a:pt x="82550" y="105410"/>
                  </a:lnTo>
                  <a:lnTo>
                    <a:pt x="20320" y="168910"/>
                  </a:lnTo>
                  <a:lnTo>
                    <a:pt x="46990" y="195580"/>
                  </a:lnTo>
                  <a:close/>
                  <a:moveTo>
                    <a:pt x="3514440" y="4385163"/>
                  </a:moveTo>
                  <a:cubicBezTo>
                    <a:pt x="3514440" y="4467225"/>
                    <a:pt x="3464781" y="4532875"/>
                    <a:pt x="3402708" y="4532875"/>
                  </a:cubicBezTo>
                  <a:cubicBezTo>
                    <a:pt x="3340634" y="4532875"/>
                    <a:pt x="3290975" y="4467225"/>
                    <a:pt x="3290975" y="4385163"/>
                  </a:cubicBezTo>
                  <a:cubicBezTo>
                    <a:pt x="3290975" y="4303101"/>
                    <a:pt x="3340634" y="4237450"/>
                    <a:pt x="3402708" y="4237450"/>
                  </a:cubicBezTo>
                  <a:cubicBezTo>
                    <a:pt x="3464781" y="4237450"/>
                    <a:pt x="3514440" y="4303101"/>
                    <a:pt x="3514440" y="4385163"/>
                  </a:cubicBezTo>
                  <a:close/>
                  <a:moveTo>
                    <a:pt x="3467885" y="4385163"/>
                  </a:moveTo>
                  <a:cubicBezTo>
                    <a:pt x="3467885" y="4337977"/>
                    <a:pt x="3438400" y="4298997"/>
                    <a:pt x="3402708" y="4298997"/>
                  </a:cubicBezTo>
                  <a:cubicBezTo>
                    <a:pt x="3367015" y="4298997"/>
                    <a:pt x="3337530" y="4337977"/>
                    <a:pt x="3337530" y="4385163"/>
                  </a:cubicBezTo>
                  <a:cubicBezTo>
                    <a:pt x="3337530" y="4432349"/>
                    <a:pt x="3367015" y="4471329"/>
                    <a:pt x="3402708" y="4471329"/>
                  </a:cubicBezTo>
                  <a:cubicBezTo>
                    <a:pt x="3438400" y="4471329"/>
                    <a:pt x="3467885" y="4432349"/>
                    <a:pt x="3467885" y="4385163"/>
                  </a:cubicBezTo>
                  <a:close/>
                  <a:moveTo>
                    <a:pt x="2359871" y="2764428"/>
                  </a:moveTo>
                  <a:lnTo>
                    <a:pt x="2283831" y="2864955"/>
                  </a:lnTo>
                  <a:lnTo>
                    <a:pt x="2209343" y="2764428"/>
                  </a:lnTo>
                  <a:lnTo>
                    <a:pt x="2176754" y="2807511"/>
                  </a:lnTo>
                  <a:lnTo>
                    <a:pt x="2252794" y="2908038"/>
                  </a:lnTo>
                  <a:lnTo>
                    <a:pt x="2176754" y="3008564"/>
                  </a:lnTo>
                  <a:lnTo>
                    <a:pt x="2209343" y="3051647"/>
                  </a:lnTo>
                  <a:lnTo>
                    <a:pt x="2283831" y="2951120"/>
                  </a:lnTo>
                  <a:lnTo>
                    <a:pt x="2359871" y="3051647"/>
                  </a:lnTo>
                  <a:lnTo>
                    <a:pt x="2392460" y="3008564"/>
                  </a:lnTo>
                  <a:lnTo>
                    <a:pt x="2316419" y="2908038"/>
                  </a:lnTo>
                  <a:lnTo>
                    <a:pt x="2392460" y="2807511"/>
                  </a:lnTo>
                  <a:lnTo>
                    <a:pt x="2359871" y="2764428"/>
                  </a:lnTo>
                  <a:close/>
                  <a:moveTo>
                    <a:pt x="2308660" y="0"/>
                  </a:moveTo>
                  <a:lnTo>
                    <a:pt x="2262105" y="0"/>
                  </a:lnTo>
                  <a:lnTo>
                    <a:pt x="2262105" y="87630"/>
                  </a:lnTo>
                  <a:lnTo>
                    <a:pt x="2156580" y="87630"/>
                  </a:lnTo>
                  <a:lnTo>
                    <a:pt x="2156580" y="125730"/>
                  </a:lnTo>
                  <a:lnTo>
                    <a:pt x="2260553" y="125730"/>
                  </a:lnTo>
                  <a:lnTo>
                    <a:pt x="2260553" y="212090"/>
                  </a:lnTo>
                  <a:lnTo>
                    <a:pt x="2307108" y="212090"/>
                  </a:lnTo>
                  <a:lnTo>
                    <a:pt x="2307108" y="124460"/>
                  </a:lnTo>
                  <a:lnTo>
                    <a:pt x="2415737" y="124460"/>
                  </a:lnTo>
                  <a:lnTo>
                    <a:pt x="2415737" y="86360"/>
                  </a:lnTo>
                  <a:lnTo>
                    <a:pt x="2308660" y="86360"/>
                  </a:lnTo>
                  <a:lnTo>
                    <a:pt x="2308660" y="0"/>
                  </a:lnTo>
                  <a:close/>
                  <a:moveTo>
                    <a:pt x="1279790" y="2908038"/>
                  </a:moveTo>
                  <a:cubicBezTo>
                    <a:pt x="1279790" y="2990100"/>
                    <a:pt x="1230131" y="3055750"/>
                    <a:pt x="1168058" y="3055750"/>
                  </a:cubicBezTo>
                  <a:cubicBezTo>
                    <a:pt x="1105984" y="3055750"/>
                    <a:pt x="1056325" y="2990100"/>
                    <a:pt x="1056325" y="2908038"/>
                  </a:cubicBezTo>
                  <a:cubicBezTo>
                    <a:pt x="1056325" y="2825975"/>
                    <a:pt x="1105984" y="2760325"/>
                    <a:pt x="1168058" y="2760325"/>
                  </a:cubicBezTo>
                  <a:cubicBezTo>
                    <a:pt x="1230131" y="2760325"/>
                    <a:pt x="1279790" y="2825975"/>
                    <a:pt x="1279790" y="2908038"/>
                  </a:cubicBezTo>
                  <a:close/>
                  <a:moveTo>
                    <a:pt x="1233235" y="2908038"/>
                  </a:moveTo>
                  <a:cubicBezTo>
                    <a:pt x="1233235" y="2860852"/>
                    <a:pt x="1203750" y="2821872"/>
                    <a:pt x="1168058" y="2821872"/>
                  </a:cubicBezTo>
                  <a:cubicBezTo>
                    <a:pt x="1132365" y="2821872"/>
                    <a:pt x="1102881" y="2860852"/>
                    <a:pt x="1102881" y="2908038"/>
                  </a:cubicBezTo>
                  <a:cubicBezTo>
                    <a:pt x="1102881" y="2955223"/>
                    <a:pt x="1132365" y="2994203"/>
                    <a:pt x="1168058" y="2994203"/>
                  </a:cubicBezTo>
                  <a:cubicBezTo>
                    <a:pt x="1203750" y="2994203"/>
                    <a:pt x="1233235" y="2955223"/>
                    <a:pt x="1233235" y="2908038"/>
                  </a:cubicBezTo>
                  <a:close/>
                  <a:moveTo>
                    <a:pt x="1282894" y="106680"/>
                  </a:moveTo>
                  <a:cubicBezTo>
                    <a:pt x="1282894" y="157480"/>
                    <a:pt x="1233235" y="198120"/>
                    <a:pt x="1171162" y="198120"/>
                  </a:cubicBezTo>
                  <a:cubicBezTo>
                    <a:pt x="1109088" y="198120"/>
                    <a:pt x="1059429" y="157480"/>
                    <a:pt x="1059429" y="106680"/>
                  </a:cubicBezTo>
                  <a:cubicBezTo>
                    <a:pt x="1059429" y="55880"/>
                    <a:pt x="1110640" y="15240"/>
                    <a:pt x="1171162" y="15240"/>
                  </a:cubicBezTo>
                  <a:cubicBezTo>
                    <a:pt x="1233235" y="15240"/>
                    <a:pt x="1282894" y="55880"/>
                    <a:pt x="1282894" y="106680"/>
                  </a:cubicBezTo>
                  <a:close/>
                  <a:moveTo>
                    <a:pt x="1236339" y="106680"/>
                  </a:moveTo>
                  <a:cubicBezTo>
                    <a:pt x="1236339" y="77470"/>
                    <a:pt x="1206854" y="53340"/>
                    <a:pt x="1171162" y="53340"/>
                  </a:cubicBezTo>
                  <a:cubicBezTo>
                    <a:pt x="1135469" y="53340"/>
                    <a:pt x="1105984" y="77470"/>
                    <a:pt x="1105984" y="106680"/>
                  </a:cubicBezTo>
                  <a:cubicBezTo>
                    <a:pt x="1105984" y="135890"/>
                    <a:pt x="1135469" y="160020"/>
                    <a:pt x="1171162" y="160020"/>
                  </a:cubicBezTo>
                  <a:cubicBezTo>
                    <a:pt x="1206854" y="160020"/>
                    <a:pt x="1236339" y="135890"/>
                    <a:pt x="1236339" y="106680"/>
                  </a:cubicBezTo>
                  <a:close/>
                  <a:moveTo>
                    <a:pt x="1244098" y="4239502"/>
                  </a:moveTo>
                  <a:lnTo>
                    <a:pt x="1169610" y="4340028"/>
                  </a:lnTo>
                  <a:lnTo>
                    <a:pt x="1093569" y="4239502"/>
                  </a:lnTo>
                  <a:lnTo>
                    <a:pt x="1060981" y="4282584"/>
                  </a:lnTo>
                  <a:lnTo>
                    <a:pt x="1137021" y="4383111"/>
                  </a:lnTo>
                  <a:lnTo>
                    <a:pt x="1060981" y="4483638"/>
                  </a:lnTo>
                  <a:lnTo>
                    <a:pt x="1093569" y="4526721"/>
                  </a:lnTo>
                  <a:lnTo>
                    <a:pt x="1169610" y="4426194"/>
                  </a:lnTo>
                  <a:lnTo>
                    <a:pt x="1244098" y="4526721"/>
                  </a:lnTo>
                  <a:lnTo>
                    <a:pt x="1276687" y="4483638"/>
                  </a:lnTo>
                  <a:lnTo>
                    <a:pt x="1200646" y="4383111"/>
                  </a:lnTo>
                  <a:lnTo>
                    <a:pt x="1276687" y="4282584"/>
                  </a:lnTo>
                  <a:lnTo>
                    <a:pt x="1244098" y="4239502"/>
                  </a:lnTo>
                  <a:close/>
                </a:path>
              </a:pathLst>
            </a:custGeom>
            <a:solidFill>
              <a:srgbClr val="100F0D"/>
            </a:solidFill>
          </p:spPr>
        </p:sp>
      </p:grpSp>
      <p:sp>
        <p:nvSpPr>
          <p:cNvPr id="6" name="Freeform 6"/>
          <p:cNvSpPr/>
          <p:nvPr/>
        </p:nvSpPr>
        <p:spPr>
          <a:xfrm>
            <a:off x="10944641" y="3111224"/>
            <a:ext cx="6970442" cy="6552216"/>
          </a:xfrm>
          <a:custGeom>
            <a:avLst/>
            <a:gdLst/>
            <a:ahLst/>
            <a:cxnLst/>
            <a:rect l="l" t="t" r="r" b="b"/>
            <a:pathLst>
              <a:path w="6970442" h="6552216">
                <a:moveTo>
                  <a:pt x="0" y="0"/>
                </a:moveTo>
                <a:lnTo>
                  <a:pt x="6970443" y="0"/>
                </a:lnTo>
                <a:lnTo>
                  <a:pt x="6970443" y="6552215"/>
                </a:lnTo>
                <a:lnTo>
                  <a:pt x="0" y="6552215"/>
                </a:lnTo>
                <a:lnTo>
                  <a:pt x="0" y="0"/>
                </a:lnTo>
                <a:close/>
              </a:path>
            </a:pathLst>
          </a:custGeom>
          <a:blipFill>
            <a:blip r:embed="rId2"/>
            <a:stretch>
              <a:fillRect/>
            </a:stretch>
          </a:blipFill>
        </p:spPr>
      </p:sp>
      <p:sp>
        <p:nvSpPr>
          <p:cNvPr id="7" name="Freeform 7"/>
          <p:cNvSpPr/>
          <p:nvPr/>
        </p:nvSpPr>
        <p:spPr>
          <a:xfrm>
            <a:off x="11182161" y="2392465"/>
            <a:ext cx="1234469" cy="1437518"/>
          </a:xfrm>
          <a:custGeom>
            <a:avLst/>
            <a:gdLst/>
            <a:ahLst/>
            <a:cxnLst/>
            <a:rect l="l" t="t" r="r" b="b"/>
            <a:pathLst>
              <a:path w="1234469" h="1437518">
                <a:moveTo>
                  <a:pt x="0" y="0"/>
                </a:moveTo>
                <a:lnTo>
                  <a:pt x="1234469" y="0"/>
                </a:lnTo>
                <a:lnTo>
                  <a:pt x="1234469" y="1437518"/>
                </a:lnTo>
                <a:lnTo>
                  <a:pt x="0" y="1437518"/>
                </a:lnTo>
                <a:lnTo>
                  <a:pt x="0" y="0"/>
                </a:lnTo>
                <a:close/>
              </a:path>
            </a:pathLst>
          </a:custGeom>
          <a:blipFill>
            <a:blip r:embed="rId3"/>
            <a:stretch>
              <a:fillRect/>
            </a:stretch>
          </a:blipFill>
        </p:spPr>
      </p:sp>
      <p:sp>
        <p:nvSpPr>
          <p:cNvPr id="8" name="Freeform 8"/>
          <p:cNvSpPr/>
          <p:nvPr/>
        </p:nvSpPr>
        <p:spPr>
          <a:xfrm>
            <a:off x="9473487" y="8350434"/>
            <a:ext cx="1471155" cy="1313005"/>
          </a:xfrm>
          <a:custGeom>
            <a:avLst/>
            <a:gdLst/>
            <a:ahLst/>
            <a:cxnLst/>
            <a:rect l="l" t="t" r="r" b="b"/>
            <a:pathLst>
              <a:path w="1471155" h="1313005">
                <a:moveTo>
                  <a:pt x="0" y="0"/>
                </a:moveTo>
                <a:lnTo>
                  <a:pt x="1471154" y="0"/>
                </a:lnTo>
                <a:lnTo>
                  <a:pt x="1471154" y="1313005"/>
                </a:lnTo>
                <a:lnTo>
                  <a:pt x="0" y="1313005"/>
                </a:lnTo>
                <a:lnTo>
                  <a:pt x="0" y="0"/>
                </a:lnTo>
                <a:close/>
              </a:path>
            </a:pathLst>
          </a:custGeom>
          <a:blipFill>
            <a:blip r:embed="rId4"/>
            <a:stretch>
              <a:fillRect/>
            </a:stretch>
          </a:blipFill>
        </p:spPr>
      </p:sp>
      <p:sp>
        <p:nvSpPr>
          <p:cNvPr id="9" name="TextBox 9"/>
          <p:cNvSpPr txBox="1"/>
          <p:nvPr/>
        </p:nvSpPr>
        <p:spPr>
          <a:xfrm>
            <a:off x="4327595" y="991809"/>
            <a:ext cx="8764409" cy="1212850"/>
          </a:xfrm>
          <a:prstGeom prst="rect">
            <a:avLst/>
          </a:prstGeom>
        </p:spPr>
        <p:txBody>
          <a:bodyPr lIns="0" tIns="0" rIns="0" bIns="0" rtlCol="0" anchor="t">
            <a:spAutoFit/>
          </a:bodyPr>
          <a:lstStyle/>
          <a:p>
            <a:pPr algn="ctr">
              <a:lnSpc>
                <a:spcPts val="9350"/>
              </a:lnSpc>
            </a:pPr>
            <a:r>
              <a:rPr lang="en-US" sz="8500">
                <a:solidFill>
                  <a:srgbClr val="100F0D"/>
                </a:solidFill>
                <a:latin typeface="HK Grotesk Semi-Bold" panose="00000700000000000000"/>
              </a:rPr>
              <a:t>Marketing nima?</a:t>
            </a:r>
            <a:endParaRPr lang="en-US" sz="8500">
              <a:solidFill>
                <a:srgbClr val="100F0D"/>
              </a:solidFill>
              <a:latin typeface="HK Grotesk Semi-Bold" panose="0000070000000000000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BAE0FF"/>
        </a:solidFill>
        <a:effectLst/>
      </p:bgPr>
    </p:bg>
    <p:spTree>
      <p:nvGrpSpPr>
        <p:cNvPr id="1" name=""/>
        <p:cNvGrpSpPr/>
        <p:nvPr/>
      </p:nvGrpSpPr>
      <p:grpSpPr>
        <a:xfrm>
          <a:off x="0" y="0"/>
          <a:ext cx="0" cy="0"/>
          <a:chOff x="0" y="0"/>
          <a:chExt cx="0" cy="0"/>
        </a:xfrm>
      </p:grpSpPr>
      <p:grpSp>
        <p:nvGrpSpPr>
          <p:cNvPr id="2" name="Group 2"/>
          <p:cNvGrpSpPr/>
          <p:nvPr/>
        </p:nvGrpSpPr>
        <p:grpSpPr>
          <a:xfrm rot="0">
            <a:off x="16281774" y="1028700"/>
            <a:ext cx="977526" cy="498754"/>
            <a:chOff x="0" y="0"/>
            <a:chExt cx="1303368" cy="665005"/>
          </a:xfrm>
        </p:grpSpPr>
        <p:grpSp>
          <p:nvGrpSpPr>
            <p:cNvPr id="3" name="Group 3"/>
            <p:cNvGrpSpPr/>
            <p:nvPr/>
          </p:nvGrpSpPr>
          <p:grpSpPr>
            <a:xfrm rot="0">
              <a:off x="13838" y="0"/>
              <a:ext cx="1275691" cy="665005"/>
              <a:chOff x="0" y="0"/>
              <a:chExt cx="2121986" cy="1106170"/>
            </a:xfrm>
          </p:grpSpPr>
          <p:sp>
            <p:nvSpPr>
              <p:cNvPr id="4" name="Freeform 4"/>
              <p:cNvSpPr/>
              <p:nvPr/>
            </p:nvSpPr>
            <p:spPr>
              <a:xfrm>
                <a:off x="0" y="0"/>
                <a:ext cx="2123256" cy="1106170"/>
              </a:xfrm>
              <a:custGeom>
                <a:avLst/>
                <a:gdLst/>
                <a:ahLst/>
                <a:cxnLst/>
                <a:rect l="l" t="t" r="r" b="b"/>
                <a:pathLst>
                  <a:path w="2123256" h="1106170">
                    <a:moveTo>
                      <a:pt x="1569536" y="1106170"/>
                    </a:moveTo>
                    <a:lnTo>
                      <a:pt x="553720" y="1106170"/>
                    </a:lnTo>
                    <a:cubicBezTo>
                      <a:pt x="247650" y="1106170"/>
                      <a:pt x="0" y="858520"/>
                      <a:pt x="0" y="553720"/>
                    </a:cubicBezTo>
                    <a:cubicBezTo>
                      <a:pt x="0" y="247650"/>
                      <a:pt x="247650" y="0"/>
                      <a:pt x="553720" y="0"/>
                    </a:cubicBezTo>
                    <a:lnTo>
                      <a:pt x="1569536" y="0"/>
                    </a:lnTo>
                    <a:cubicBezTo>
                      <a:pt x="1875606" y="0"/>
                      <a:pt x="2123256" y="247650"/>
                      <a:pt x="2123256" y="553720"/>
                    </a:cubicBezTo>
                    <a:cubicBezTo>
                      <a:pt x="2121986" y="858520"/>
                      <a:pt x="1874336" y="1106170"/>
                      <a:pt x="1569536" y="1106170"/>
                    </a:cubicBezTo>
                    <a:close/>
                  </a:path>
                </a:pathLst>
              </a:custGeom>
              <a:solidFill>
                <a:srgbClr val="FFFFFF"/>
              </a:solidFill>
            </p:spPr>
          </p:sp>
        </p:grpSp>
        <p:grpSp>
          <p:nvGrpSpPr>
            <p:cNvPr id="5" name="Group 5"/>
            <p:cNvGrpSpPr/>
            <p:nvPr/>
          </p:nvGrpSpPr>
          <p:grpSpPr>
            <a:xfrm rot="0">
              <a:off x="0" y="0"/>
              <a:ext cx="1303368" cy="665005"/>
              <a:chOff x="0" y="0"/>
              <a:chExt cx="2144216" cy="1106170"/>
            </a:xfrm>
          </p:grpSpPr>
          <p:sp>
            <p:nvSpPr>
              <p:cNvPr id="6" name="Freeform 6"/>
              <p:cNvSpPr/>
              <p:nvPr/>
            </p:nvSpPr>
            <p:spPr>
              <a:xfrm>
                <a:off x="0" y="0"/>
                <a:ext cx="2145487" cy="1107440"/>
              </a:xfrm>
              <a:custGeom>
                <a:avLst/>
                <a:gdLst/>
                <a:ahLst/>
                <a:cxnLst/>
                <a:rect l="l" t="t" r="r" b="b"/>
                <a:pathLst>
                  <a:path w="2145487" h="1107440">
                    <a:moveTo>
                      <a:pt x="1591766" y="45720"/>
                    </a:moveTo>
                    <a:cubicBezTo>
                      <a:pt x="1871166" y="45720"/>
                      <a:pt x="2098497" y="273050"/>
                      <a:pt x="2098497" y="552450"/>
                    </a:cubicBezTo>
                    <a:cubicBezTo>
                      <a:pt x="2098497" y="831850"/>
                      <a:pt x="1871166" y="1059180"/>
                      <a:pt x="1591766" y="1059180"/>
                    </a:cubicBezTo>
                    <a:lnTo>
                      <a:pt x="553720" y="1059180"/>
                    </a:lnTo>
                    <a:cubicBezTo>
                      <a:pt x="274320" y="1059180"/>
                      <a:pt x="46990" y="831850"/>
                      <a:pt x="46990" y="552450"/>
                    </a:cubicBezTo>
                    <a:cubicBezTo>
                      <a:pt x="46990" y="273050"/>
                      <a:pt x="274320" y="45720"/>
                      <a:pt x="553720" y="45720"/>
                    </a:cubicBezTo>
                    <a:lnTo>
                      <a:pt x="1591766" y="45720"/>
                    </a:lnTo>
                    <a:moveTo>
                      <a:pt x="1591766" y="0"/>
                    </a:moveTo>
                    <a:lnTo>
                      <a:pt x="553720" y="0"/>
                    </a:lnTo>
                    <a:cubicBezTo>
                      <a:pt x="247650" y="0"/>
                      <a:pt x="0" y="247650"/>
                      <a:pt x="0" y="553720"/>
                    </a:cubicBezTo>
                    <a:cubicBezTo>
                      <a:pt x="0" y="859790"/>
                      <a:pt x="247650" y="1107440"/>
                      <a:pt x="553720" y="1107440"/>
                    </a:cubicBezTo>
                    <a:lnTo>
                      <a:pt x="1591766" y="1107440"/>
                    </a:lnTo>
                    <a:cubicBezTo>
                      <a:pt x="1897836" y="1107440"/>
                      <a:pt x="2145486" y="859790"/>
                      <a:pt x="2145486" y="553720"/>
                    </a:cubicBezTo>
                    <a:cubicBezTo>
                      <a:pt x="2144216" y="247650"/>
                      <a:pt x="1896566" y="0"/>
                      <a:pt x="1591766" y="0"/>
                    </a:cubicBezTo>
                    <a:close/>
                  </a:path>
                </a:pathLst>
              </a:custGeom>
              <a:solidFill>
                <a:srgbClr val="100F0D"/>
              </a:solidFill>
            </p:spPr>
          </p:sp>
        </p:grpSp>
        <p:sp>
          <p:nvSpPr>
            <p:cNvPr id="7" name="Freeform 7"/>
            <p:cNvSpPr/>
            <p:nvPr/>
          </p:nvSpPr>
          <p:spPr>
            <a:xfrm>
              <a:off x="370099" y="201950"/>
              <a:ext cx="563169" cy="261106"/>
            </a:xfrm>
            <a:custGeom>
              <a:avLst/>
              <a:gdLst/>
              <a:ahLst/>
              <a:cxnLst/>
              <a:rect l="l" t="t" r="r" b="b"/>
              <a:pathLst>
                <a:path w="563169" h="261106">
                  <a:moveTo>
                    <a:pt x="0" y="0"/>
                  </a:moveTo>
                  <a:lnTo>
                    <a:pt x="563169" y="0"/>
                  </a:lnTo>
                  <a:lnTo>
                    <a:pt x="563169" y="261105"/>
                  </a:lnTo>
                  <a:lnTo>
                    <a:pt x="0" y="261105"/>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grpSp>
      <p:sp>
        <p:nvSpPr>
          <p:cNvPr id="8" name="Freeform 8"/>
          <p:cNvSpPr/>
          <p:nvPr/>
        </p:nvSpPr>
        <p:spPr>
          <a:xfrm>
            <a:off x="3197283" y="5143500"/>
            <a:ext cx="3432408" cy="4098397"/>
          </a:xfrm>
          <a:custGeom>
            <a:avLst/>
            <a:gdLst/>
            <a:ahLst/>
            <a:cxnLst/>
            <a:rect l="l" t="t" r="r" b="b"/>
            <a:pathLst>
              <a:path w="3432408" h="4098397">
                <a:moveTo>
                  <a:pt x="0" y="0"/>
                </a:moveTo>
                <a:lnTo>
                  <a:pt x="3432407" y="0"/>
                </a:lnTo>
                <a:lnTo>
                  <a:pt x="3432407" y="4098397"/>
                </a:lnTo>
                <a:lnTo>
                  <a:pt x="0" y="4098397"/>
                </a:lnTo>
                <a:lnTo>
                  <a:pt x="0" y="0"/>
                </a:lnTo>
                <a:close/>
              </a:path>
            </a:pathLst>
          </a:custGeom>
          <a:blipFill>
            <a:blip r:embed="rId3"/>
            <a:stretch>
              <a:fillRect/>
            </a:stretch>
          </a:blipFill>
        </p:spPr>
      </p:sp>
      <p:sp>
        <p:nvSpPr>
          <p:cNvPr id="9" name="Freeform 9"/>
          <p:cNvSpPr/>
          <p:nvPr/>
        </p:nvSpPr>
        <p:spPr>
          <a:xfrm>
            <a:off x="1981253" y="1180780"/>
            <a:ext cx="4173238" cy="3505520"/>
          </a:xfrm>
          <a:custGeom>
            <a:avLst/>
            <a:gdLst/>
            <a:ahLst/>
            <a:cxnLst/>
            <a:rect l="l" t="t" r="r" b="b"/>
            <a:pathLst>
              <a:path w="4173238" h="3505520">
                <a:moveTo>
                  <a:pt x="0" y="0"/>
                </a:moveTo>
                <a:lnTo>
                  <a:pt x="4173239" y="0"/>
                </a:lnTo>
                <a:lnTo>
                  <a:pt x="4173239" y="3505520"/>
                </a:lnTo>
                <a:lnTo>
                  <a:pt x="0" y="350552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0" name="TextBox 10"/>
          <p:cNvSpPr txBox="1"/>
          <p:nvPr/>
        </p:nvSpPr>
        <p:spPr>
          <a:xfrm>
            <a:off x="7368713" y="3340735"/>
            <a:ext cx="10218955" cy="5709401"/>
          </a:xfrm>
          <a:prstGeom prst="rect">
            <a:avLst/>
          </a:prstGeom>
        </p:spPr>
        <p:txBody>
          <a:bodyPr lIns="0" tIns="0" rIns="0" bIns="0" rtlCol="0" anchor="t">
            <a:spAutoFit/>
          </a:bodyPr>
          <a:lstStyle/>
          <a:p>
            <a:pPr>
              <a:lnSpc>
                <a:spcPts val="4130"/>
              </a:lnSpc>
            </a:pPr>
            <a:r>
              <a:rPr lang="en-US" sz="3175" spc="95">
                <a:solidFill>
                  <a:srgbClr val="100F0D"/>
                </a:solidFill>
                <a:latin typeface="HK Grotesk Light" panose="00000400000000000000"/>
              </a:rPr>
              <a:t>Turizm marketingi turizm industriyasining turli komponentlari o'z mahsulot va xizmatlarini sotish uchun foydalanadigan marketing strategiyalarini anglatadi. Korxonalar mehmonxonalar, aviakompaniyalar, avtoulovlarni ijaraga beruvchi kompaniyalar, restoranlar va reyslar, bayramlar, mehmonxona xonalari yoki mijozlarga tajribalar sotadigan sayohat yoki sayyohlik agentliklarini o'z ichiga oladi. Ko'pgina turizm marketing strategiyalari ijtimoiy media marketingi, elektron pochta marketingi, reklama va onlayn veb-sayt bitimlarini o'z ichiga oladi.</a:t>
            </a:r>
            <a:endParaRPr lang="en-US" sz="3175" spc="95">
              <a:solidFill>
                <a:srgbClr val="100F0D"/>
              </a:solidFill>
              <a:latin typeface="HK Grotesk Light" panose="00000400000000000000"/>
            </a:endParaRPr>
          </a:p>
        </p:txBody>
      </p:sp>
      <p:sp>
        <p:nvSpPr>
          <p:cNvPr id="11" name="TextBox 11"/>
          <p:cNvSpPr txBox="1"/>
          <p:nvPr/>
        </p:nvSpPr>
        <p:spPr>
          <a:xfrm>
            <a:off x="7368713" y="1104900"/>
            <a:ext cx="8680316" cy="2273935"/>
          </a:xfrm>
          <a:prstGeom prst="rect">
            <a:avLst/>
          </a:prstGeom>
        </p:spPr>
        <p:txBody>
          <a:bodyPr lIns="0" tIns="0" rIns="0" bIns="0" rtlCol="0" anchor="t">
            <a:spAutoFit/>
          </a:bodyPr>
          <a:lstStyle/>
          <a:p>
            <a:pPr algn="ctr">
              <a:lnSpc>
                <a:spcPts val="8855"/>
              </a:lnSpc>
            </a:pPr>
            <a:r>
              <a:rPr lang="en-US" sz="8050">
                <a:solidFill>
                  <a:srgbClr val="100F0D"/>
                </a:solidFill>
                <a:latin typeface="HK Grotesk Semi-Bold" panose="00000700000000000000"/>
              </a:rPr>
              <a:t>Turizm marketingi nima?</a:t>
            </a:r>
            <a:endParaRPr lang="en-US" sz="8050">
              <a:solidFill>
                <a:srgbClr val="100F0D"/>
              </a:solidFill>
              <a:latin typeface="HK Grotesk Semi-Bold" panose="0000070000000000000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0">
            <a:off x="16281774" y="1028700"/>
            <a:ext cx="977526" cy="498754"/>
            <a:chOff x="0" y="0"/>
            <a:chExt cx="1303368" cy="665005"/>
          </a:xfrm>
        </p:grpSpPr>
        <p:grpSp>
          <p:nvGrpSpPr>
            <p:cNvPr id="3" name="Group 3"/>
            <p:cNvGrpSpPr/>
            <p:nvPr/>
          </p:nvGrpSpPr>
          <p:grpSpPr>
            <a:xfrm rot="0">
              <a:off x="13838" y="0"/>
              <a:ext cx="1275691" cy="665005"/>
              <a:chOff x="0" y="0"/>
              <a:chExt cx="2121986" cy="1106170"/>
            </a:xfrm>
          </p:grpSpPr>
          <p:sp>
            <p:nvSpPr>
              <p:cNvPr id="4" name="Freeform 4"/>
              <p:cNvSpPr/>
              <p:nvPr/>
            </p:nvSpPr>
            <p:spPr>
              <a:xfrm>
                <a:off x="0" y="0"/>
                <a:ext cx="2123256" cy="1106170"/>
              </a:xfrm>
              <a:custGeom>
                <a:avLst/>
                <a:gdLst/>
                <a:ahLst/>
                <a:cxnLst/>
                <a:rect l="l" t="t" r="r" b="b"/>
                <a:pathLst>
                  <a:path w="2123256" h="1106170">
                    <a:moveTo>
                      <a:pt x="1569536" y="1106170"/>
                    </a:moveTo>
                    <a:lnTo>
                      <a:pt x="553720" y="1106170"/>
                    </a:lnTo>
                    <a:cubicBezTo>
                      <a:pt x="247650" y="1106170"/>
                      <a:pt x="0" y="858520"/>
                      <a:pt x="0" y="553720"/>
                    </a:cubicBezTo>
                    <a:cubicBezTo>
                      <a:pt x="0" y="247650"/>
                      <a:pt x="247650" y="0"/>
                      <a:pt x="553720" y="0"/>
                    </a:cubicBezTo>
                    <a:lnTo>
                      <a:pt x="1569536" y="0"/>
                    </a:lnTo>
                    <a:cubicBezTo>
                      <a:pt x="1875606" y="0"/>
                      <a:pt x="2123256" y="247650"/>
                      <a:pt x="2123256" y="553720"/>
                    </a:cubicBezTo>
                    <a:cubicBezTo>
                      <a:pt x="2121986" y="858520"/>
                      <a:pt x="1874336" y="1106170"/>
                      <a:pt x="1569536" y="1106170"/>
                    </a:cubicBezTo>
                    <a:close/>
                  </a:path>
                </a:pathLst>
              </a:custGeom>
              <a:solidFill>
                <a:srgbClr val="BAE0FF"/>
              </a:solidFill>
            </p:spPr>
          </p:sp>
        </p:grpSp>
        <p:grpSp>
          <p:nvGrpSpPr>
            <p:cNvPr id="5" name="Group 5"/>
            <p:cNvGrpSpPr/>
            <p:nvPr/>
          </p:nvGrpSpPr>
          <p:grpSpPr>
            <a:xfrm rot="0">
              <a:off x="0" y="0"/>
              <a:ext cx="1303368" cy="665005"/>
              <a:chOff x="0" y="0"/>
              <a:chExt cx="2144216" cy="1106170"/>
            </a:xfrm>
          </p:grpSpPr>
          <p:sp>
            <p:nvSpPr>
              <p:cNvPr id="6" name="Freeform 6"/>
              <p:cNvSpPr/>
              <p:nvPr/>
            </p:nvSpPr>
            <p:spPr>
              <a:xfrm>
                <a:off x="0" y="0"/>
                <a:ext cx="2145487" cy="1107440"/>
              </a:xfrm>
              <a:custGeom>
                <a:avLst/>
                <a:gdLst/>
                <a:ahLst/>
                <a:cxnLst/>
                <a:rect l="l" t="t" r="r" b="b"/>
                <a:pathLst>
                  <a:path w="2145487" h="1107440">
                    <a:moveTo>
                      <a:pt x="1591766" y="45720"/>
                    </a:moveTo>
                    <a:cubicBezTo>
                      <a:pt x="1871166" y="45720"/>
                      <a:pt x="2098497" y="273050"/>
                      <a:pt x="2098497" y="552450"/>
                    </a:cubicBezTo>
                    <a:cubicBezTo>
                      <a:pt x="2098497" y="831850"/>
                      <a:pt x="1871166" y="1059180"/>
                      <a:pt x="1591766" y="1059180"/>
                    </a:cubicBezTo>
                    <a:lnTo>
                      <a:pt x="553720" y="1059180"/>
                    </a:lnTo>
                    <a:cubicBezTo>
                      <a:pt x="274320" y="1059180"/>
                      <a:pt x="46990" y="831850"/>
                      <a:pt x="46990" y="552450"/>
                    </a:cubicBezTo>
                    <a:cubicBezTo>
                      <a:pt x="46990" y="273050"/>
                      <a:pt x="274320" y="45720"/>
                      <a:pt x="553720" y="45720"/>
                    </a:cubicBezTo>
                    <a:lnTo>
                      <a:pt x="1591766" y="45720"/>
                    </a:lnTo>
                    <a:moveTo>
                      <a:pt x="1591766" y="0"/>
                    </a:moveTo>
                    <a:lnTo>
                      <a:pt x="553720" y="0"/>
                    </a:lnTo>
                    <a:cubicBezTo>
                      <a:pt x="247650" y="0"/>
                      <a:pt x="0" y="247650"/>
                      <a:pt x="0" y="553720"/>
                    </a:cubicBezTo>
                    <a:cubicBezTo>
                      <a:pt x="0" y="859790"/>
                      <a:pt x="247650" y="1107440"/>
                      <a:pt x="553720" y="1107440"/>
                    </a:cubicBezTo>
                    <a:lnTo>
                      <a:pt x="1591766" y="1107440"/>
                    </a:lnTo>
                    <a:cubicBezTo>
                      <a:pt x="1897836" y="1107440"/>
                      <a:pt x="2145486" y="859790"/>
                      <a:pt x="2145486" y="553720"/>
                    </a:cubicBezTo>
                    <a:cubicBezTo>
                      <a:pt x="2144216" y="247650"/>
                      <a:pt x="1896566" y="0"/>
                      <a:pt x="1591766" y="0"/>
                    </a:cubicBezTo>
                    <a:close/>
                  </a:path>
                </a:pathLst>
              </a:custGeom>
              <a:solidFill>
                <a:srgbClr val="100F0D"/>
              </a:solidFill>
            </p:spPr>
          </p:sp>
        </p:grpSp>
        <p:sp>
          <p:nvSpPr>
            <p:cNvPr id="7" name="Freeform 7"/>
            <p:cNvSpPr/>
            <p:nvPr/>
          </p:nvSpPr>
          <p:spPr>
            <a:xfrm>
              <a:off x="370099" y="201950"/>
              <a:ext cx="563169" cy="261106"/>
            </a:xfrm>
            <a:custGeom>
              <a:avLst/>
              <a:gdLst/>
              <a:ahLst/>
              <a:cxnLst/>
              <a:rect l="l" t="t" r="r" b="b"/>
              <a:pathLst>
                <a:path w="563169" h="261106">
                  <a:moveTo>
                    <a:pt x="0" y="0"/>
                  </a:moveTo>
                  <a:lnTo>
                    <a:pt x="563169" y="0"/>
                  </a:lnTo>
                  <a:lnTo>
                    <a:pt x="563169" y="261105"/>
                  </a:lnTo>
                  <a:lnTo>
                    <a:pt x="0" y="261105"/>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grpSp>
      <p:sp>
        <p:nvSpPr>
          <p:cNvPr id="8" name="AutoShape 8"/>
          <p:cNvSpPr/>
          <p:nvPr/>
        </p:nvSpPr>
        <p:spPr>
          <a:xfrm>
            <a:off x="0" y="0"/>
            <a:ext cx="9144000" cy="10287000"/>
          </a:xfrm>
          <a:prstGeom prst="rect">
            <a:avLst/>
          </a:prstGeom>
          <a:solidFill>
            <a:srgbClr val="BAE0FF"/>
          </a:solidFill>
        </p:spPr>
      </p:sp>
      <p:sp>
        <p:nvSpPr>
          <p:cNvPr id="9" name="Freeform 9"/>
          <p:cNvSpPr/>
          <p:nvPr/>
        </p:nvSpPr>
        <p:spPr>
          <a:xfrm>
            <a:off x="1679417" y="5580381"/>
            <a:ext cx="5785165" cy="3051675"/>
          </a:xfrm>
          <a:custGeom>
            <a:avLst/>
            <a:gdLst/>
            <a:ahLst/>
            <a:cxnLst/>
            <a:rect l="l" t="t" r="r" b="b"/>
            <a:pathLst>
              <a:path w="5785165" h="3051675">
                <a:moveTo>
                  <a:pt x="0" y="0"/>
                </a:moveTo>
                <a:lnTo>
                  <a:pt x="5785166" y="0"/>
                </a:lnTo>
                <a:lnTo>
                  <a:pt x="5785166" y="3051675"/>
                </a:lnTo>
                <a:lnTo>
                  <a:pt x="0" y="3051675"/>
                </a:lnTo>
                <a:lnTo>
                  <a:pt x="0" y="0"/>
                </a:lnTo>
                <a:close/>
              </a:path>
            </a:pathLst>
          </a:custGeom>
          <a:blipFill>
            <a:blip r:embed="rId3"/>
            <a:stretch>
              <a:fillRect/>
            </a:stretch>
          </a:blipFill>
        </p:spPr>
      </p:sp>
      <p:sp>
        <p:nvSpPr>
          <p:cNvPr id="10" name="Freeform 10"/>
          <p:cNvSpPr/>
          <p:nvPr/>
        </p:nvSpPr>
        <p:spPr>
          <a:xfrm>
            <a:off x="12263226" y="3834709"/>
            <a:ext cx="3636454" cy="4114800"/>
          </a:xfrm>
          <a:custGeom>
            <a:avLst/>
            <a:gdLst/>
            <a:ahLst/>
            <a:cxnLst/>
            <a:rect l="l" t="t" r="r" b="b"/>
            <a:pathLst>
              <a:path w="3636454" h="4114800">
                <a:moveTo>
                  <a:pt x="0" y="0"/>
                </a:moveTo>
                <a:lnTo>
                  <a:pt x="3636455" y="0"/>
                </a:lnTo>
                <a:lnTo>
                  <a:pt x="3636455"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1" name="TextBox 11"/>
          <p:cNvSpPr txBox="1"/>
          <p:nvPr/>
        </p:nvSpPr>
        <p:spPr>
          <a:xfrm>
            <a:off x="307418" y="2299485"/>
            <a:ext cx="8529165" cy="2303208"/>
          </a:xfrm>
          <a:prstGeom prst="rect">
            <a:avLst/>
          </a:prstGeom>
        </p:spPr>
        <p:txBody>
          <a:bodyPr lIns="0" tIns="0" rIns="0" bIns="0" rtlCol="0" anchor="t">
            <a:spAutoFit/>
          </a:bodyPr>
          <a:lstStyle/>
          <a:p>
            <a:pPr>
              <a:lnSpc>
                <a:spcPts val="3655"/>
              </a:lnSpc>
            </a:pPr>
            <a:r>
              <a:rPr lang="en-US" sz="2810" spc="84">
                <a:solidFill>
                  <a:srgbClr val="100F0D"/>
                </a:solidFill>
                <a:latin typeface="HK Grotesk Bold" panose="00000800000000000000"/>
              </a:rPr>
              <a:t>Ma’lumot o;rnida shuni aytib o’tsak bo’ladi hozirgi kunda Avia chiptalardan AVIASELES keng qamro’li reklamaga ega uni bir qancha mashhur artislarimiz ham blogerlar ham reklama qilishgan va qilib kelishmoqda.</a:t>
            </a:r>
            <a:endParaRPr lang="en-US" sz="2810" spc="84">
              <a:solidFill>
                <a:srgbClr val="100F0D"/>
              </a:solidFill>
              <a:latin typeface="HK Grotesk Bold" panose="00000800000000000000"/>
            </a:endParaRPr>
          </a:p>
        </p:txBody>
      </p:sp>
      <p:sp>
        <p:nvSpPr>
          <p:cNvPr id="12" name="TextBox 12"/>
          <p:cNvSpPr txBox="1"/>
          <p:nvPr/>
        </p:nvSpPr>
        <p:spPr>
          <a:xfrm>
            <a:off x="9344971" y="1850622"/>
            <a:ext cx="8387603" cy="969322"/>
          </a:xfrm>
          <a:prstGeom prst="rect">
            <a:avLst/>
          </a:prstGeom>
        </p:spPr>
        <p:txBody>
          <a:bodyPr lIns="0" tIns="0" rIns="0" bIns="0" rtlCol="0" anchor="t">
            <a:spAutoFit/>
          </a:bodyPr>
          <a:lstStyle/>
          <a:p>
            <a:pPr>
              <a:lnSpc>
                <a:spcPts val="3875"/>
              </a:lnSpc>
            </a:pPr>
            <a:r>
              <a:rPr lang="en-US" sz="2980" spc="89">
                <a:solidFill>
                  <a:srgbClr val="100F0D"/>
                </a:solidFill>
                <a:latin typeface="HK Grotesk" panose="00000500000000000000"/>
              </a:rPr>
              <a:t>Ularning eng katta yutuqlari bu chegirmalari va arzon chiplar</a:t>
            </a:r>
            <a:endParaRPr lang="en-US" sz="2980" spc="89">
              <a:solidFill>
                <a:srgbClr val="100F0D"/>
              </a:solidFill>
              <a:latin typeface="HK Grotesk" panose="0000050000000000000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BAE0FF"/>
        </a:solidFill>
        <a:effectLst/>
      </p:bgPr>
    </p:bg>
    <p:spTree>
      <p:nvGrpSpPr>
        <p:cNvPr id="1" name=""/>
        <p:cNvGrpSpPr/>
        <p:nvPr/>
      </p:nvGrpSpPr>
      <p:grpSpPr>
        <a:xfrm>
          <a:off x="0" y="0"/>
          <a:ext cx="0" cy="0"/>
          <a:chOff x="0" y="0"/>
          <a:chExt cx="0" cy="0"/>
        </a:xfrm>
      </p:grpSpPr>
      <p:grpSp>
        <p:nvGrpSpPr>
          <p:cNvPr id="2" name="Group 2"/>
          <p:cNvGrpSpPr/>
          <p:nvPr/>
        </p:nvGrpSpPr>
        <p:grpSpPr>
          <a:xfrm rot="0">
            <a:off x="1028700" y="1028700"/>
            <a:ext cx="977526" cy="498754"/>
            <a:chOff x="0" y="0"/>
            <a:chExt cx="1303368" cy="665005"/>
          </a:xfrm>
        </p:grpSpPr>
        <p:grpSp>
          <p:nvGrpSpPr>
            <p:cNvPr id="3" name="Group 3"/>
            <p:cNvGrpSpPr/>
            <p:nvPr/>
          </p:nvGrpSpPr>
          <p:grpSpPr>
            <a:xfrm rot="0">
              <a:off x="13838" y="0"/>
              <a:ext cx="1275691" cy="665005"/>
              <a:chOff x="0" y="0"/>
              <a:chExt cx="2121986" cy="1106170"/>
            </a:xfrm>
          </p:grpSpPr>
          <p:sp>
            <p:nvSpPr>
              <p:cNvPr id="4" name="Freeform 4"/>
              <p:cNvSpPr/>
              <p:nvPr/>
            </p:nvSpPr>
            <p:spPr>
              <a:xfrm>
                <a:off x="0" y="0"/>
                <a:ext cx="2123256" cy="1106170"/>
              </a:xfrm>
              <a:custGeom>
                <a:avLst/>
                <a:gdLst/>
                <a:ahLst/>
                <a:cxnLst/>
                <a:rect l="l" t="t" r="r" b="b"/>
                <a:pathLst>
                  <a:path w="2123256" h="1106170">
                    <a:moveTo>
                      <a:pt x="1569536" y="1106170"/>
                    </a:moveTo>
                    <a:lnTo>
                      <a:pt x="553720" y="1106170"/>
                    </a:lnTo>
                    <a:cubicBezTo>
                      <a:pt x="247650" y="1106170"/>
                      <a:pt x="0" y="858520"/>
                      <a:pt x="0" y="553720"/>
                    </a:cubicBezTo>
                    <a:cubicBezTo>
                      <a:pt x="0" y="247650"/>
                      <a:pt x="247650" y="0"/>
                      <a:pt x="553720" y="0"/>
                    </a:cubicBezTo>
                    <a:lnTo>
                      <a:pt x="1569536" y="0"/>
                    </a:lnTo>
                    <a:cubicBezTo>
                      <a:pt x="1875606" y="0"/>
                      <a:pt x="2123256" y="247650"/>
                      <a:pt x="2123256" y="553720"/>
                    </a:cubicBezTo>
                    <a:cubicBezTo>
                      <a:pt x="2121986" y="858520"/>
                      <a:pt x="1874336" y="1106170"/>
                      <a:pt x="1569536" y="1106170"/>
                    </a:cubicBezTo>
                    <a:close/>
                  </a:path>
                </a:pathLst>
              </a:custGeom>
              <a:solidFill>
                <a:srgbClr val="FFFFFF"/>
              </a:solidFill>
            </p:spPr>
          </p:sp>
        </p:grpSp>
        <p:grpSp>
          <p:nvGrpSpPr>
            <p:cNvPr id="5" name="Group 5"/>
            <p:cNvGrpSpPr/>
            <p:nvPr/>
          </p:nvGrpSpPr>
          <p:grpSpPr>
            <a:xfrm rot="0">
              <a:off x="0" y="0"/>
              <a:ext cx="1303368" cy="665005"/>
              <a:chOff x="0" y="0"/>
              <a:chExt cx="2144216" cy="1106170"/>
            </a:xfrm>
          </p:grpSpPr>
          <p:sp>
            <p:nvSpPr>
              <p:cNvPr id="6" name="Freeform 6"/>
              <p:cNvSpPr/>
              <p:nvPr/>
            </p:nvSpPr>
            <p:spPr>
              <a:xfrm>
                <a:off x="0" y="0"/>
                <a:ext cx="2145487" cy="1107440"/>
              </a:xfrm>
              <a:custGeom>
                <a:avLst/>
                <a:gdLst/>
                <a:ahLst/>
                <a:cxnLst/>
                <a:rect l="l" t="t" r="r" b="b"/>
                <a:pathLst>
                  <a:path w="2145487" h="1107440">
                    <a:moveTo>
                      <a:pt x="1591766" y="45720"/>
                    </a:moveTo>
                    <a:cubicBezTo>
                      <a:pt x="1871166" y="45720"/>
                      <a:pt x="2098497" y="273050"/>
                      <a:pt x="2098497" y="552450"/>
                    </a:cubicBezTo>
                    <a:cubicBezTo>
                      <a:pt x="2098497" y="831850"/>
                      <a:pt x="1871166" y="1059180"/>
                      <a:pt x="1591766" y="1059180"/>
                    </a:cubicBezTo>
                    <a:lnTo>
                      <a:pt x="553720" y="1059180"/>
                    </a:lnTo>
                    <a:cubicBezTo>
                      <a:pt x="274320" y="1059180"/>
                      <a:pt x="46990" y="831850"/>
                      <a:pt x="46990" y="552450"/>
                    </a:cubicBezTo>
                    <a:cubicBezTo>
                      <a:pt x="46990" y="273050"/>
                      <a:pt x="274320" y="45720"/>
                      <a:pt x="553720" y="45720"/>
                    </a:cubicBezTo>
                    <a:lnTo>
                      <a:pt x="1591766" y="45720"/>
                    </a:lnTo>
                    <a:moveTo>
                      <a:pt x="1591766" y="0"/>
                    </a:moveTo>
                    <a:lnTo>
                      <a:pt x="553720" y="0"/>
                    </a:lnTo>
                    <a:cubicBezTo>
                      <a:pt x="247650" y="0"/>
                      <a:pt x="0" y="247650"/>
                      <a:pt x="0" y="553720"/>
                    </a:cubicBezTo>
                    <a:cubicBezTo>
                      <a:pt x="0" y="859790"/>
                      <a:pt x="247650" y="1107440"/>
                      <a:pt x="553720" y="1107440"/>
                    </a:cubicBezTo>
                    <a:lnTo>
                      <a:pt x="1591766" y="1107440"/>
                    </a:lnTo>
                    <a:cubicBezTo>
                      <a:pt x="1897836" y="1107440"/>
                      <a:pt x="2145486" y="859790"/>
                      <a:pt x="2145486" y="553720"/>
                    </a:cubicBezTo>
                    <a:cubicBezTo>
                      <a:pt x="2144216" y="247650"/>
                      <a:pt x="1896566" y="0"/>
                      <a:pt x="1591766" y="0"/>
                    </a:cubicBezTo>
                    <a:close/>
                  </a:path>
                </a:pathLst>
              </a:custGeom>
              <a:solidFill>
                <a:srgbClr val="100F0D"/>
              </a:solidFill>
            </p:spPr>
          </p:sp>
        </p:grpSp>
        <p:sp>
          <p:nvSpPr>
            <p:cNvPr id="7" name="Freeform 7"/>
            <p:cNvSpPr/>
            <p:nvPr/>
          </p:nvSpPr>
          <p:spPr>
            <a:xfrm>
              <a:off x="370099" y="201950"/>
              <a:ext cx="563169" cy="261106"/>
            </a:xfrm>
            <a:custGeom>
              <a:avLst/>
              <a:gdLst/>
              <a:ahLst/>
              <a:cxnLst/>
              <a:rect l="l" t="t" r="r" b="b"/>
              <a:pathLst>
                <a:path w="563169" h="261106">
                  <a:moveTo>
                    <a:pt x="0" y="0"/>
                  </a:moveTo>
                  <a:lnTo>
                    <a:pt x="563169" y="0"/>
                  </a:lnTo>
                  <a:lnTo>
                    <a:pt x="563169" y="261105"/>
                  </a:lnTo>
                  <a:lnTo>
                    <a:pt x="0" y="261105"/>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grpSp>
      <p:sp>
        <p:nvSpPr>
          <p:cNvPr id="8" name="Freeform 8"/>
          <p:cNvSpPr/>
          <p:nvPr/>
        </p:nvSpPr>
        <p:spPr>
          <a:xfrm>
            <a:off x="11575473" y="6173111"/>
            <a:ext cx="5485924" cy="3318984"/>
          </a:xfrm>
          <a:custGeom>
            <a:avLst/>
            <a:gdLst/>
            <a:ahLst/>
            <a:cxnLst/>
            <a:rect l="l" t="t" r="r" b="b"/>
            <a:pathLst>
              <a:path w="5485924" h="3318984">
                <a:moveTo>
                  <a:pt x="0" y="0"/>
                </a:moveTo>
                <a:lnTo>
                  <a:pt x="5485924" y="0"/>
                </a:lnTo>
                <a:lnTo>
                  <a:pt x="5485924" y="3318984"/>
                </a:lnTo>
                <a:lnTo>
                  <a:pt x="0" y="3318984"/>
                </a:lnTo>
                <a:lnTo>
                  <a:pt x="0" y="0"/>
                </a:lnTo>
                <a:close/>
              </a:path>
            </a:pathLst>
          </a:custGeom>
          <a:blipFill>
            <a:blip r:embed="rId3"/>
            <a:stretch>
              <a:fillRect/>
            </a:stretch>
          </a:blipFill>
        </p:spPr>
      </p:sp>
      <p:sp>
        <p:nvSpPr>
          <p:cNvPr id="9" name="TextBox 9"/>
          <p:cNvSpPr txBox="1"/>
          <p:nvPr/>
        </p:nvSpPr>
        <p:spPr>
          <a:xfrm>
            <a:off x="4429390" y="847393"/>
            <a:ext cx="8378786" cy="1795455"/>
          </a:xfrm>
          <a:prstGeom prst="rect">
            <a:avLst/>
          </a:prstGeom>
        </p:spPr>
        <p:txBody>
          <a:bodyPr lIns="0" tIns="0" rIns="0" bIns="0" rtlCol="0" anchor="t">
            <a:spAutoFit/>
          </a:bodyPr>
          <a:lstStyle/>
          <a:p>
            <a:pPr algn="ctr">
              <a:lnSpc>
                <a:spcPts val="7010"/>
              </a:lnSpc>
            </a:pPr>
            <a:r>
              <a:rPr lang="en-US" sz="6375">
                <a:solidFill>
                  <a:srgbClr val="100F0D"/>
                </a:solidFill>
                <a:latin typeface="HK Grotesk Semi-Bold" panose="00000700000000000000"/>
              </a:rPr>
              <a:t>Nima uchun bu marketing muhim?</a:t>
            </a:r>
            <a:endParaRPr lang="en-US" sz="6375">
              <a:solidFill>
                <a:srgbClr val="100F0D"/>
              </a:solidFill>
              <a:latin typeface="HK Grotesk Semi-Bold" panose="00000700000000000000"/>
            </a:endParaRPr>
          </a:p>
        </p:txBody>
      </p:sp>
      <p:sp>
        <p:nvSpPr>
          <p:cNvPr id="10" name="TextBox 10"/>
          <p:cNvSpPr txBox="1"/>
          <p:nvPr/>
        </p:nvSpPr>
        <p:spPr>
          <a:xfrm>
            <a:off x="1656642" y="3067508"/>
            <a:ext cx="14447744" cy="4113885"/>
          </a:xfrm>
          <a:prstGeom prst="rect">
            <a:avLst/>
          </a:prstGeom>
        </p:spPr>
        <p:txBody>
          <a:bodyPr lIns="0" tIns="0" rIns="0" bIns="0" rtlCol="0" anchor="t">
            <a:spAutoFit/>
          </a:bodyPr>
          <a:lstStyle/>
          <a:p>
            <a:pPr>
              <a:lnSpc>
                <a:spcPts val="4115"/>
              </a:lnSpc>
            </a:pPr>
            <a:r>
              <a:rPr lang="en-US" sz="3165" spc="94">
                <a:solidFill>
                  <a:srgbClr val="100F0D"/>
                </a:solidFill>
                <a:latin typeface="HK Grotesk Light" panose="00000400000000000000"/>
              </a:rPr>
              <a:t>Ushbu marketing muhim, chunki hozirgi bozor minglab kompaniyalarni raqobatlashayotganini ko'radi. Shuning uchun ularning har biri o'zlarini bozorga chiqarish va e'tiborni jalb qilishning o'ziga xos usullarini izlaydi. Yangilangan va dolzarb bo'lib turish turizm industriyasidagi tashkilotlarga turistlarga o'zlari xohlagan narsani berishga yordam beradi. Bu sizga mijozlarga ularni qiziqtirgan shaxsiylashtirilgan va o'ta mos kontentni taqdim etishning yangi usullari bilan yordam berishi mumkin.</a:t>
            </a:r>
            <a:endParaRPr lang="en-US" sz="3165" spc="94">
              <a:solidFill>
                <a:srgbClr val="100F0D"/>
              </a:solidFill>
              <a:latin typeface="HK Grotesk Light" panose="00000400000000000000"/>
            </a:endParaRPr>
          </a:p>
          <a:p>
            <a:pPr marL="0" lvl="0" indent="0" algn="l">
              <a:lnSpc>
                <a:spcPts val="4115"/>
              </a:lnSpc>
              <a:spcBef>
                <a:spcPct val="0"/>
              </a:spcBef>
            </a:p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127572"/>
            <a:ext cx="19341347" cy="10414572"/>
          </a:xfrm>
          <a:custGeom>
            <a:avLst/>
            <a:gdLst/>
            <a:ahLst/>
            <a:cxnLst/>
            <a:rect l="l" t="t" r="r" b="b"/>
            <a:pathLst>
              <a:path w="19341347" h="10414572">
                <a:moveTo>
                  <a:pt x="0" y="0"/>
                </a:moveTo>
                <a:lnTo>
                  <a:pt x="19341347" y="0"/>
                </a:lnTo>
                <a:lnTo>
                  <a:pt x="19341347" y="10414572"/>
                </a:lnTo>
                <a:lnTo>
                  <a:pt x="0" y="10414572"/>
                </a:lnTo>
                <a:lnTo>
                  <a:pt x="0" y="0"/>
                </a:lnTo>
                <a:close/>
              </a:path>
            </a:pathLst>
          </a:custGeom>
          <a:blipFill>
            <a:blip r:embed="rId1"/>
            <a:stretch>
              <a:fillRect/>
            </a:stretch>
          </a:blipFill>
        </p:spPr>
      </p:sp>
      <p:grpSp>
        <p:nvGrpSpPr>
          <p:cNvPr id="3" name="Group 3"/>
          <p:cNvGrpSpPr/>
          <p:nvPr/>
        </p:nvGrpSpPr>
        <p:grpSpPr>
          <a:xfrm rot="0">
            <a:off x="16281774" y="779323"/>
            <a:ext cx="977526" cy="498754"/>
            <a:chOff x="0" y="0"/>
            <a:chExt cx="1303368" cy="665005"/>
          </a:xfrm>
        </p:grpSpPr>
        <p:grpSp>
          <p:nvGrpSpPr>
            <p:cNvPr id="4" name="Group 4"/>
            <p:cNvGrpSpPr/>
            <p:nvPr/>
          </p:nvGrpSpPr>
          <p:grpSpPr>
            <a:xfrm rot="0">
              <a:off x="13838" y="0"/>
              <a:ext cx="1275691" cy="665005"/>
              <a:chOff x="0" y="0"/>
              <a:chExt cx="2121986" cy="1106170"/>
            </a:xfrm>
          </p:grpSpPr>
          <p:sp>
            <p:nvSpPr>
              <p:cNvPr id="5" name="Freeform 5"/>
              <p:cNvSpPr/>
              <p:nvPr/>
            </p:nvSpPr>
            <p:spPr>
              <a:xfrm>
                <a:off x="0" y="0"/>
                <a:ext cx="2123256" cy="1106170"/>
              </a:xfrm>
              <a:custGeom>
                <a:avLst/>
                <a:gdLst/>
                <a:ahLst/>
                <a:cxnLst/>
                <a:rect l="l" t="t" r="r" b="b"/>
                <a:pathLst>
                  <a:path w="2123256" h="1106170">
                    <a:moveTo>
                      <a:pt x="1569536" y="1106170"/>
                    </a:moveTo>
                    <a:lnTo>
                      <a:pt x="553720" y="1106170"/>
                    </a:lnTo>
                    <a:cubicBezTo>
                      <a:pt x="247650" y="1106170"/>
                      <a:pt x="0" y="858520"/>
                      <a:pt x="0" y="553720"/>
                    </a:cubicBezTo>
                    <a:cubicBezTo>
                      <a:pt x="0" y="247650"/>
                      <a:pt x="247650" y="0"/>
                      <a:pt x="553720" y="0"/>
                    </a:cubicBezTo>
                    <a:lnTo>
                      <a:pt x="1569536" y="0"/>
                    </a:lnTo>
                    <a:cubicBezTo>
                      <a:pt x="1875606" y="0"/>
                      <a:pt x="2123256" y="247650"/>
                      <a:pt x="2123256" y="553720"/>
                    </a:cubicBezTo>
                    <a:cubicBezTo>
                      <a:pt x="2121986" y="858520"/>
                      <a:pt x="1874336" y="1106170"/>
                      <a:pt x="1569536" y="1106170"/>
                    </a:cubicBezTo>
                    <a:close/>
                  </a:path>
                </a:pathLst>
              </a:custGeom>
              <a:solidFill>
                <a:srgbClr val="BAE0FF"/>
              </a:solidFill>
            </p:spPr>
          </p:sp>
        </p:grpSp>
        <p:grpSp>
          <p:nvGrpSpPr>
            <p:cNvPr id="6" name="Group 6"/>
            <p:cNvGrpSpPr/>
            <p:nvPr/>
          </p:nvGrpSpPr>
          <p:grpSpPr>
            <a:xfrm rot="0">
              <a:off x="0" y="0"/>
              <a:ext cx="1303368" cy="665005"/>
              <a:chOff x="0" y="0"/>
              <a:chExt cx="2144216" cy="1106170"/>
            </a:xfrm>
          </p:grpSpPr>
          <p:sp>
            <p:nvSpPr>
              <p:cNvPr id="7" name="Freeform 7"/>
              <p:cNvSpPr/>
              <p:nvPr/>
            </p:nvSpPr>
            <p:spPr>
              <a:xfrm>
                <a:off x="0" y="0"/>
                <a:ext cx="2145487" cy="1107440"/>
              </a:xfrm>
              <a:custGeom>
                <a:avLst/>
                <a:gdLst/>
                <a:ahLst/>
                <a:cxnLst/>
                <a:rect l="l" t="t" r="r" b="b"/>
                <a:pathLst>
                  <a:path w="2145487" h="1107440">
                    <a:moveTo>
                      <a:pt x="1591766" y="45720"/>
                    </a:moveTo>
                    <a:cubicBezTo>
                      <a:pt x="1871166" y="45720"/>
                      <a:pt x="2098497" y="273050"/>
                      <a:pt x="2098497" y="552450"/>
                    </a:cubicBezTo>
                    <a:cubicBezTo>
                      <a:pt x="2098497" y="831850"/>
                      <a:pt x="1871166" y="1059180"/>
                      <a:pt x="1591766" y="1059180"/>
                    </a:cubicBezTo>
                    <a:lnTo>
                      <a:pt x="553720" y="1059180"/>
                    </a:lnTo>
                    <a:cubicBezTo>
                      <a:pt x="274320" y="1059180"/>
                      <a:pt x="46990" y="831850"/>
                      <a:pt x="46990" y="552450"/>
                    </a:cubicBezTo>
                    <a:cubicBezTo>
                      <a:pt x="46990" y="273050"/>
                      <a:pt x="274320" y="45720"/>
                      <a:pt x="553720" y="45720"/>
                    </a:cubicBezTo>
                    <a:lnTo>
                      <a:pt x="1591766" y="45720"/>
                    </a:lnTo>
                    <a:moveTo>
                      <a:pt x="1591766" y="0"/>
                    </a:moveTo>
                    <a:lnTo>
                      <a:pt x="553720" y="0"/>
                    </a:lnTo>
                    <a:cubicBezTo>
                      <a:pt x="247650" y="0"/>
                      <a:pt x="0" y="247650"/>
                      <a:pt x="0" y="553720"/>
                    </a:cubicBezTo>
                    <a:cubicBezTo>
                      <a:pt x="0" y="859790"/>
                      <a:pt x="247650" y="1107440"/>
                      <a:pt x="553720" y="1107440"/>
                    </a:cubicBezTo>
                    <a:lnTo>
                      <a:pt x="1591766" y="1107440"/>
                    </a:lnTo>
                    <a:cubicBezTo>
                      <a:pt x="1897836" y="1107440"/>
                      <a:pt x="2145486" y="859790"/>
                      <a:pt x="2145486" y="553720"/>
                    </a:cubicBezTo>
                    <a:cubicBezTo>
                      <a:pt x="2144216" y="247650"/>
                      <a:pt x="1896566" y="0"/>
                      <a:pt x="1591766" y="0"/>
                    </a:cubicBezTo>
                    <a:close/>
                  </a:path>
                </a:pathLst>
              </a:custGeom>
              <a:solidFill>
                <a:srgbClr val="100F0D"/>
              </a:solidFill>
            </p:spPr>
          </p:sp>
        </p:grpSp>
        <p:sp>
          <p:nvSpPr>
            <p:cNvPr id="8" name="Freeform 8"/>
            <p:cNvSpPr/>
            <p:nvPr/>
          </p:nvSpPr>
          <p:spPr>
            <a:xfrm>
              <a:off x="370099" y="201950"/>
              <a:ext cx="563169" cy="261106"/>
            </a:xfrm>
            <a:custGeom>
              <a:avLst/>
              <a:gdLst/>
              <a:ahLst/>
              <a:cxnLst/>
              <a:rect l="l" t="t" r="r" b="b"/>
              <a:pathLst>
                <a:path w="563169" h="261106">
                  <a:moveTo>
                    <a:pt x="0" y="0"/>
                  </a:moveTo>
                  <a:lnTo>
                    <a:pt x="563169" y="0"/>
                  </a:lnTo>
                  <a:lnTo>
                    <a:pt x="563169" y="261105"/>
                  </a:lnTo>
                  <a:lnTo>
                    <a:pt x="0" y="26110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BAE0FF"/>
        </a:solidFill>
        <a:effectLst/>
      </p:bgPr>
    </p:bg>
    <p:spTree>
      <p:nvGrpSpPr>
        <p:cNvPr id="1" name=""/>
        <p:cNvGrpSpPr/>
        <p:nvPr/>
      </p:nvGrpSpPr>
      <p:grpSpPr>
        <a:xfrm>
          <a:off x="0" y="0"/>
          <a:ext cx="0" cy="0"/>
          <a:chOff x="0" y="0"/>
          <a:chExt cx="0" cy="0"/>
        </a:xfrm>
      </p:grpSpPr>
      <p:grpSp>
        <p:nvGrpSpPr>
          <p:cNvPr id="2" name="Group 2"/>
          <p:cNvGrpSpPr/>
          <p:nvPr/>
        </p:nvGrpSpPr>
        <p:grpSpPr>
          <a:xfrm rot="0">
            <a:off x="16281774" y="1028700"/>
            <a:ext cx="977526" cy="498754"/>
            <a:chOff x="0" y="0"/>
            <a:chExt cx="1303368" cy="665005"/>
          </a:xfrm>
        </p:grpSpPr>
        <p:grpSp>
          <p:nvGrpSpPr>
            <p:cNvPr id="3" name="Group 3"/>
            <p:cNvGrpSpPr/>
            <p:nvPr/>
          </p:nvGrpSpPr>
          <p:grpSpPr>
            <a:xfrm rot="0">
              <a:off x="13838" y="0"/>
              <a:ext cx="1275691" cy="665005"/>
              <a:chOff x="0" y="0"/>
              <a:chExt cx="2121986" cy="1106170"/>
            </a:xfrm>
          </p:grpSpPr>
          <p:sp>
            <p:nvSpPr>
              <p:cNvPr id="4" name="Freeform 4"/>
              <p:cNvSpPr/>
              <p:nvPr/>
            </p:nvSpPr>
            <p:spPr>
              <a:xfrm>
                <a:off x="0" y="0"/>
                <a:ext cx="2123256" cy="1106170"/>
              </a:xfrm>
              <a:custGeom>
                <a:avLst/>
                <a:gdLst/>
                <a:ahLst/>
                <a:cxnLst/>
                <a:rect l="l" t="t" r="r" b="b"/>
                <a:pathLst>
                  <a:path w="2123256" h="1106170">
                    <a:moveTo>
                      <a:pt x="1569536" y="1106170"/>
                    </a:moveTo>
                    <a:lnTo>
                      <a:pt x="553720" y="1106170"/>
                    </a:lnTo>
                    <a:cubicBezTo>
                      <a:pt x="247650" y="1106170"/>
                      <a:pt x="0" y="858520"/>
                      <a:pt x="0" y="553720"/>
                    </a:cubicBezTo>
                    <a:cubicBezTo>
                      <a:pt x="0" y="247650"/>
                      <a:pt x="247650" y="0"/>
                      <a:pt x="553720" y="0"/>
                    </a:cubicBezTo>
                    <a:lnTo>
                      <a:pt x="1569536" y="0"/>
                    </a:lnTo>
                    <a:cubicBezTo>
                      <a:pt x="1875606" y="0"/>
                      <a:pt x="2123256" y="247650"/>
                      <a:pt x="2123256" y="553720"/>
                    </a:cubicBezTo>
                    <a:cubicBezTo>
                      <a:pt x="2121986" y="858520"/>
                      <a:pt x="1874336" y="1106170"/>
                      <a:pt x="1569536" y="1106170"/>
                    </a:cubicBezTo>
                    <a:close/>
                  </a:path>
                </a:pathLst>
              </a:custGeom>
              <a:solidFill>
                <a:srgbClr val="FFFFFF"/>
              </a:solidFill>
            </p:spPr>
          </p:sp>
        </p:grpSp>
        <p:grpSp>
          <p:nvGrpSpPr>
            <p:cNvPr id="5" name="Group 5"/>
            <p:cNvGrpSpPr/>
            <p:nvPr/>
          </p:nvGrpSpPr>
          <p:grpSpPr>
            <a:xfrm rot="0">
              <a:off x="0" y="0"/>
              <a:ext cx="1303368" cy="665005"/>
              <a:chOff x="0" y="0"/>
              <a:chExt cx="2144216" cy="1106170"/>
            </a:xfrm>
          </p:grpSpPr>
          <p:sp>
            <p:nvSpPr>
              <p:cNvPr id="6" name="Freeform 6"/>
              <p:cNvSpPr/>
              <p:nvPr/>
            </p:nvSpPr>
            <p:spPr>
              <a:xfrm>
                <a:off x="0" y="0"/>
                <a:ext cx="2145487" cy="1107440"/>
              </a:xfrm>
              <a:custGeom>
                <a:avLst/>
                <a:gdLst/>
                <a:ahLst/>
                <a:cxnLst/>
                <a:rect l="l" t="t" r="r" b="b"/>
                <a:pathLst>
                  <a:path w="2145487" h="1107440">
                    <a:moveTo>
                      <a:pt x="1591766" y="45720"/>
                    </a:moveTo>
                    <a:cubicBezTo>
                      <a:pt x="1871166" y="45720"/>
                      <a:pt x="2098497" y="273050"/>
                      <a:pt x="2098497" y="552450"/>
                    </a:cubicBezTo>
                    <a:cubicBezTo>
                      <a:pt x="2098497" y="831850"/>
                      <a:pt x="1871166" y="1059180"/>
                      <a:pt x="1591766" y="1059180"/>
                    </a:cubicBezTo>
                    <a:lnTo>
                      <a:pt x="553720" y="1059180"/>
                    </a:lnTo>
                    <a:cubicBezTo>
                      <a:pt x="274320" y="1059180"/>
                      <a:pt x="46990" y="831850"/>
                      <a:pt x="46990" y="552450"/>
                    </a:cubicBezTo>
                    <a:cubicBezTo>
                      <a:pt x="46990" y="273050"/>
                      <a:pt x="274320" y="45720"/>
                      <a:pt x="553720" y="45720"/>
                    </a:cubicBezTo>
                    <a:lnTo>
                      <a:pt x="1591766" y="45720"/>
                    </a:lnTo>
                    <a:moveTo>
                      <a:pt x="1591766" y="0"/>
                    </a:moveTo>
                    <a:lnTo>
                      <a:pt x="553720" y="0"/>
                    </a:lnTo>
                    <a:cubicBezTo>
                      <a:pt x="247650" y="0"/>
                      <a:pt x="0" y="247650"/>
                      <a:pt x="0" y="553720"/>
                    </a:cubicBezTo>
                    <a:cubicBezTo>
                      <a:pt x="0" y="859790"/>
                      <a:pt x="247650" y="1107440"/>
                      <a:pt x="553720" y="1107440"/>
                    </a:cubicBezTo>
                    <a:lnTo>
                      <a:pt x="1591766" y="1107440"/>
                    </a:lnTo>
                    <a:cubicBezTo>
                      <a:pt x="1897836" y="1107440"/>
                      <a:pt x="2145486" y="859790"/>
                      <a:pt x="2145486" y="553720"/>
                    </a:cubicBezTo>
                    <a:cubicBezTo>
                      <a:pt x="2144216" y="247650"/>
                      <a:pt x="1896566" y="0"/>
                      <a:pt x="1591766" y="0"/>
                    </a:cubicBezTo>
                    <a:close/>
                  </a:path>
                </a:pathLst>
              </a:custGeom>
              <a:solidFill>
                <a:srgbClr val="100F0D"/>
              </a:solidFill>
            </p:spPr>
          </p:sp>
        </p:grpSp>
        <p:sp>
          <p:nvSpPr>
            <p:cNvPr id="7" name="Freeform 7"/>
            <p:cNvSpPr/>
            <p:nvPr/>
          </p:nvSpPr>
          <p:spPr>
            <a:xfrm>
              <a:off x="370099" y="201950"/>
              <a:ext cx="563169" cy="261106"/>
            </a:xfrm>
            <a:custGeom>
              <a:avLst/>
              <a:gdLst/>
              <a:ahLst/>
              <a:cxnLst/>
              <a:rect l="l" t="t" r="r" b="b"/>
              <a:pathLst>
                <a:path w="563169" h="261106">
                  <a:moveTo>
                    <a:pt x="0" y="0"/>
                  </a:moveTo>
                  <a:lnTo>
                    <a:pt x="563169" y="0"/>
                  </a:lnTo>
                  <a:lnTo>
                    <a:pt x="563169" y="261105"/>
                  </a:lnTo>
                  <a:lnTo>
                    <a:pt x="0" y="261105"/>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grpSp>
      <p:sp>
        <p:nvSpPr>
          <p:cNvPr id="8" name="TextBox 8"/>
          <p:cNvSpPr txBox="1"/>
          <p:nvPr/>
        </p:nvSpPr>
        <p:spPr>
          <a:xfrm>
            <a:off x="1245959" y="1078052"/>
            <a:ext cx="15524578" cy="2005330"/>
          </a:xfrm>
          <a:prstGeom prst="rect">
            <a:avLst/>
          </a:prstGeom>
        </p:spPr>
        <p:txBody>
          <a:bodyPr lIns="0" tIns="0" rIns="0" bIns="0" rtlCol="0" anchor="t">
            <a:spAutoFit/>
          </a:bodyPr>
          <a:lstStyle/>
          <a:p>
            <a:pPr algn="ctr">
              <a:lnSpc>
                <a:spcPts val="7865"/>
              </a:lnSpc>
            </a:pPr>
            <a:r>
              <a:rPr lang="en-US" sz="7150">
                <a:solidFill>
                  <a:srgbClr val="100F0D"/>
                </a:solidFill>
                <a:latin typeface="HK Grotesk Semi-Bold" panose="00000700000000000000"/>
              </a:rPr>
              <a:t>Marketing turizmi uchun 12 ta samarali strategiya</a:t>
            </a:r>
            <a:endParaRPr lang="en-US" sz="7150">
              <a:solidFill>
                <a:srgbClr val="100F0D"/>
              </a:solidFill>
              <a:latin typeface="HK Grotesk Semi-Bold" panose="00000700000000000000"/>
            </a:endParaRPr>
          </a:p>
        </p:txBody>
      </p:sp>
      <p:sp>
        <p:nvSpPr>
          <p:cNvPr id="9" name="TextBox 9"/>
          <p:cNvSpPr txBox="1"/>
          <p:nvPr/>
        </p:nvSpPr>
        <p:spPr>
          <a:xfrm>
            <a:off x="622980" y="3295224"/>
            <a:ext cx="17042041" cy="2809275"/>
          </a:xfrm>
          <a:prstGeom prst="rect">
            <a:avLst/>
          </a:prstGeom>
        </p:spPr>
        <p:txBody>
          <a:bodyPr lIns="0" tIns="0" rIns="0" bIns="0" rtlCol="0" anchor="t">
            <a:spAutoFit/>
          </a:bodyPr>
          <a:lstStyle/>
          <a:p>
            <a:pPr>
              <a:lnSpc>
                <a:spcPts val="3680"/>
              </a:lnSpc>
            </a:pPr>
            <a:r>
              <a:rPr lang="en-US" sz="3345">
                <a:solidFill>
                  <a:srgbClr val="100F0D"/>
                </a:solidFill>
                <a:latin typeface="HK Grotesk Italics" panose="00000500000000000000"/>
              </a:rPr>
              <a:t>1. Qaysi bozorga e'tibor qaratish kerakligini.</a:t>
            </a:r>
            <a:endParaRPr lang="en-US" sz="3345">
              <a:solidFill>
                <a:srgbClr val="100F0D"/>
              </a:solidFill>
              <a:latin typeface="HK Grotesk Italics" panose="00000500000000000000"/>
            </a:endParaRPr>
          </a:p>
          <a:p>
            <a:pPr>
              <a:lnSpc>
                <a:spcPts val="3680"/>
              </a:lnSpc>
            </a:pPr>
          </a:p>
          <a:p>
            <a:pPr>
              <a:lnSpc>
                <a:spcPts val="3680"/>
              </a:lnSpc>
            </a:pPr>
            <a:r>
              <a:rPr lang="en-US" sz="3345">
                <a:solidFill>
                  <a:srgbClr val="100F0D"/>
                </a:solidFill>
                <a:latin typeface="HK Grotesk Italics" panose="00000500000000000000"/>
              </a:rPr>
              <a:t>Boshlashdan oldin maqsadli bozoringizni aniqlang. Mahalliy yoki xalqaro miqyosda sayyohlarga mahsulot yoki xizmatlaringizni sotishni xohlaysizmi, hal qiling. Bu erda nima qaror qilsangiz, strategiyangizning qolgan qismiga ta'sir qilishi mumkin, shuning uchun harakatlaringizni qayerga yo'naltirishni bilishingiz kerak.</a:t>
            </a:r>
            <a:endParaRPr lang="en-US" sz="3345">
              <a:solidFill>
                <a:srgbClr val="100F0D"/>
              </a:solidFill>
              <a:latin typeface="HK Grotesk Italics" panose="00000500000000000000"/>
            </a:endParaRPr>
          </a:p>
        </p:txBody>
      </p:sp>
      <p:sp>
        <p:nvSpPr>
          <p:cNvPr id="10" name="TextBox 10"/>
          <p:cNvSpPr txBox="1"/>
          <p:nvPr/>
        </p:nvSpPr>
        <p:spPr>
          <a:xfrm>
            <a:off x="622980" y="6724224"/>
            <a:ext cx="17042041" cy="2809275"/>
          </a:xfrm>
          <a:prstGeom prst="rect">
            <a:avLst/>
          </a:prstGeom>
        </p:spPr>
        <p:txBody>
          <a:bodyPr lIns="0" tIns="0" rIns="0" bIns="0" rtlCol="0" anchor="t">
            <a:spAutoFit/>
          </a:bodyPr>
          <a:lstStyle/>
          <a:p>
            <a:pPr>
              <a:lnSpc>
                <a:spcPts val="3680"/>
              </a:lnSpc>
            </a:pPr>
            <a:r>
              <a:rPr lang="en-US" sz="3345">
                <a:solidFill>
                  <a:srgbClr val="100F0D"/>
                </a:solidFill>
                <a:latin typeface="HK Grotesk Italics" panose="00000500000000000000"/>
              </a:rPr>
              <a:t>2. Sun'iy intellektdan foydalaning</a:t>
            </a:r>
            <a:endParaRPr lang="en-US" sz="3345">
              <a:solidFill>
                <a:srgbClr val="100F0D"/>
              </a:solidFill>
              <a:latin typeface="HK Grotesk Italics" panose="00000500000000000000"/>
            </a:endParaRPr>
          </a:p>
          <a:p>
            <a:pPr>
              <a:lnSpc>
                <a:spcPts val="3680"/>
              </a:lnSpc>
            </a:pPr>
          </a:p>
          <a:p>
            <a:pPr>
              <a:lnSpc>
                <a:spcPts val="3680"/>
              </a:lnSpc>
            </a:pPr>
            <a:r>
              <a:rPr lang="en-US" sz="3345">
                <a:solidFill>
                  <a:srgbClr val="100F0D"/>
                </a:solidFill>
                <a:latin typeface="HK Grotesk Italics" panose="00000500000000000000"/>
              </a:rPr>
              <a:t>Sun'iy intellekt turizm marketingi sohasida o'sib bormoqda. Bu sizning marketing strategiyangizda foydalanishingiz mumkin bo'lgan mijozlar profili va xatti-harakatlarini yaratish uchun mavjud ma'lumotlardan foydalanishning samarali usuli. Trendlar va mijozlar talabini aniqlaganingizda, siz oqilona qarorlar qabul qilishingiz mumkin.</a:t>
            </a:r>
            <a:endParaRPr lang="en-US" sz="3345">
              <a:solidFill>
                <a:srgbClr val="100F0D"/>
              </a:solidFill>
              <a:latin typeface="HK Grotesk Italics" panose="0000050000000000000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622980" y="817423"/>
            <a:ext cx="17042041" cy="4211711"/>
          </a:xfrm>
          <a:prstGeom prst="rect">
            <a:avLst/>
          </a:prstGeom>
        </p:spPr>
        <p:txBody>
          <a:bodyPr lIns="0" tIns="0" rIns="0" bIns="0" rtlCol="0" anchor="t">
            <a:spAutoFit/>
          </a:bodyPr>
          <a:lstStyle/>
          <a:p>
            <a:pPr>
              <a:lnSpc>
                <a:spcPts val="3680"/>
              </a:lnSpc>
            </a:pPr>
            <a:r>
              <a:rPr lang="en-US" sz="3345">
                <a:solidFill>
                  <a:srgbClr val="100F0D"/>
                </a:solidFill>
                <a:latin typeface="HK Grotesk Italics" panose="00000500000000000000"/>
              </a:rPr>
              <a:t>3. Ovozli qidiruvdan foydalaning</a:t>
            </a:r>
            <a:endParaRPr lang="en-US" sz="3345">
              <a:solidFill>
                <a:srgbClr val="100F0D"/>
              </a:solidFill>
              <a:latin typeface="HK Grotesk Italics" panose="00000500000000000000"/>
            </a:endParaRPr>
          </a:p>
          <a:p>
            <a:pPr>
              <a:lnSpc>
                <a:spcPts val="3680"/>
              </a:lnSpc>
            </a:pPr>
          </a:p>
          <a:p>
            <a:pPr>
              <a:lnSpc>
                <a:spcPts val="3680"/>
              </a:lnSpc>
            </a:pPr>
            <a:r>
              <a:rPr lang="en-US" sz="3345">
                <a:solidFill>
                  <a:srgbClr val="100F0D"/>
                </a:solidFill>
                <a:latin typeface="HK Grotesk Italics" panose="00000500000000000000"/>
              </a:rPr>
              <a:t>Ko'proq odamlar ovozni aniqlash dasturiga murojaat qilmoqdalar, chunki ular hayotlarini rejalashtirish va boshqarishning soddalashtirilgan usullarini xohlashadi. Masalan, mehmonxonalar foydali maslahatlar berish uchun ovozni tanishga ega aqlli markazlardan foydalanmoqda, sayohat agentliklari esa faqat ovozingizdan foydalanib butun sayohatingizni bron qilish imkoniyatini taklif qilmoqdalar. Agar siz ovozli texnologiyadan foydalanayotgan bo'lsangiz, eng mashhur va keng qo'llaniladigan platformalarda qidiruv ma'lumotlaridan foydalanish uchun ovozli SEO tamoyillarini ko'rib chiqing.</a:t>
            </a:r>
            <a:endParaRPr lang="en-US" sz="3345">
              <a:solidFill>
                <a:srgbClr val="100F0D"/>
              </a:solidFill>
              <a:latin typeface="HK Grotesk Italics" panose="00000500000000000000"/>
            </a:endParaRPr>
          </a:p>
        </p:txBody>
      </p:sp>
      <p:sp>
        <p:nvSpPr>
          <p:cNvPr id="3" name="TextBox 3"/>
          <p:cNvSpPr txBox="1"/>
          <p:nvPr/>
        </p:nvSpPr>
        <p:spPr>
          <a:xfrm>
            <a:off x="622980" y="5522688"/>
            <a:ext cx="17042041" cy="4211711"/>
          </a:xfrm>
          <a:prstGeom prst="rect">
            <a:avLst/>
          </a:prstGeom>
        </p:spPr>
        <p:txBody>
          <a:bodyPr lIns="0" tIns="0" rIns="0" bIns="0" rtlCol="0" anchor="t">
            <a:spAutoFit/>
          </a:bodyPr>
          <a:lstStyle/>
          <a:p>
            <a:pPr>
              <a:lnSpc>
                <a:spcPts val="3680"/>
              </a:lnSpc>
            </a:pPr>
            <a:r>
              <a:rPr lang="en-US" sz="3345">
                <a:solidFill>
                  <a:srgbClr val="100F0D"/>
                </a:solidFill>
                <a:latin typeface="HK Grotesk Italics" panose="00000500000000000000"/>
              </a:rPr>
              <a:t>4. Chatbotlar orqali har doim ochiq xizmatni taqdim eting</a:t>
            </a:r>
            <a:endParaRPr lang="en-US" sz="3345">
              <a:solidFill>
                <a:srgbClr val="100F0D"/>
              </a:solidFill>
              <a:latin typeface="HK Grotesk Italics" panose="00000500000000000000"/>
            </a:endParaRPr>
          </a:p>
          <a:p>
            <a:pPr>
              <a:lnSpc>
                <a:spcPts val="3680"/>
              </a:lnSpc>
            </a:pPr>
          </a:p>
          <a:p>
            <a:pPr>
              <a:lnSpc>
                <a:spcPts val="3680"/>
              </a:lnSpc>
            </a:pPr>
            <a:r>
              <a:rPr lang="en-US" sz="3345">
                <a:solidFill>
                  <a:srgbClr val="100F0D"/>
                </a:solidFill>
                <a:latin typeface="HK Grotesk Italics" panose="00000500000000000000"/>
              </a:rPr>
              <a:t>Chatbotlar mijozlarga birinchi darajali xizmatlarni taqdim etishning samarali usulidir. Ular mijozlarni odatdagi ish vaqtidan tashqari huni orqali yanada ko'proq surishda yordam berishi mumkin, ular sizning daromadingizni oshirishi, mehmonlar tajribasini yaxshilashi va mijozlar qoniqishini oshirishi mumkin. Chatbotlar o'z foydangiz uchun foydalanishingiz mumkin bo'lgan ma'lumotlarni olish uchun ham qulaydir. Ular veb-saytingizda yaxshilanishi kerak bo'lgan sohalarni aniqlash yoki mijozlarni sotish va daromadni oshirishga yordam beradigan eng tez-tez beriladigan savollar ro'yxatini tuzishlari mumkin.</a:t>
            </a:r>
            <a:endParaRPr lang="en-US" sz="3345">
              <a:solidFill>
                <a:srgbClr val="100F0D"/>
              </a:solidFill>
              <a:latin typeface="HK Grotesk Italics" panose="00000500000000000000"/>
            </a:endParaRPr>
          </a:p>
        </p:txBody>
      </p:sp>
      <p:grpSp>
        <p:nvGrpSpPr>
          <p:cNvPr id="4" name="Group 4"/>
          <p:cNvGrpSpPr/>
          <p:nvPr/>
        </p:nvGrpSpPr>
        <p:grpSpPr>
          <a:xfrm rot="0">
            <a:off x="16281774" y="779323"/>
            <a:ext cx="977526" cy="498754"/>
            <a:chOff x="0" y="0"/>
            <a:chExt cx="1303368" cy="665005"/>
          </a:xfrm>
        </p:grpSpPr>
        <p:grpSp>
          <p:nvGrpSpPr>
            <p:cNvPr id="5" name="Group 5"/>
            <p:cNvGrpSpPr/>
            <p:nvPr/>
          </p:nvGrpSpPr>
          <p:grpSpPr>
            <a:xfrm rot="0">
              <a:off x="13838" y="0"/>
              <a:ext cx="1275691" cy="665005"/>
              <a:chOff x="0" y="0"/>
              <a:chExt cx="2121986" cy="1106170"/>
            </a:xfrm>
          </p:grpSpPr>
          <p:sp>
            <p:nvSpPr>
              <p:cNvPr id="6" name="Freeform 6"/>
              <p:cNvSpPr/>
              <p:nvPr/>
            </p:nvSpPr>
            <p:spPr>
              <a:xfrm>
                <a:off x="0" y="0"/>
                <a:ext cx="2123256" cy="1106170"/>
              </a:xfrm>
              <a:custGeom>
                <a:avLst/>
                <a:gdLst/>
                <a:ahLst/>
                <a:cxnLst/>
                <a:rect l="l" t="t" r="r" b="b"/>
                <a:pathLst>
                  <a:path w="2123256" h="1106170">
                    <a:moveTo>
                      <a:pt x="1569536" y="1106170"/>
                    </a:moveTo>
                    <a:lnTo>
                      <a:pt x="553720" y="1106170"/>
                    </a:lnTo>
                    <a:cubicBezTo>
                      <a:pt x="247650" y="1106170"/>
                      <a:pt x="0" y="858520"/>
                      <a:pt x="0" y="553720"/>
                    </a:cubicBezTo>
                    <a:cubicBezTo>
                      <a:pt x="0" y="247650"/>
                      <a:pt x="247650" y="0"/>
                      <a:pt x="553720" y="0"/>
                    </a:cubicBezTo>
                    <a:lnTo>
                      <a:pt x="1569536" y="0"/>
                    </a:lnTo>
                    <a:cubicBezTo>
                      <a:pt x="1875606" y="0"/>
                      <a:pt x="2123256" y="247650"/>
                      <a:pt x="2123256" y="553720"/>
                    </a:cubicBezTo>
                    <a:cubicBezTo>
                      <a:pt x="2121986" y="858520"/>
                      <a:pt x="1874336" y="1106170"/>
                      <a:pt x="1569536" y="1106170"/>
                    </a:cubicBezTo>
                    <a:close/>
                  </a:path>
                </a:pathLst>
              </a:custGeom>
              <a:solidFill>
                <a:srgbClr val="BAE0FF"/>
              </a:solidFill>
            </p:spPr>
          </p:sp>
        </p:grpSp>
        <p:grpSp>
          <p:nvGrpSpPr>
            <p:cNvPr id="7" name="Group 7"/>
            <p:cNvGrpSpPr/>
            <p:nvPr/>
          </p:nvGrpSpPr>
          <p:grpSpPr>
            <a:xfrm rot="0">
              <a:off x="0" y="0"/>
              <a:ext cx="1303368" cy="665005"/>
              <a:chOff x="0" y="0"/>
              <a:chExt cx="2144216" cy="1106170"/>
            </a:xfrm>
          </p:grpSpPr>
          <p:sp>
            <p:nvSpPr>
              <p:cNvPr id="8" name="Freeform 8"/>
              <p:cNvSpPr/>
              <p:nvPr/>
            </p:nvSpPr>
            <p:spPr>
              <a:xfrm>
                <a:off x="0" y="0"/>
                <a:ext cx="2145487" cy="1107440"/>
              </a:xfrm>
              <a:custGeom>
                <a:avLst/>
                <a:gdLst/>
                <a:ahLst/>
                <a:cxnLst/>
                <a:rect l="l" t="t" r="r" b="b"/>
                <a:pathLst>
                  <a:path w="2145487" h="1107440">
                    <a:moveTo>
                      <a:pt x="1591766" y="45720"/>
                    </a:moveTo>
                    <a:cubicBezTo>
                      <a:pt x="1871166" y="45720"/>
                      <a:pt x="2098497" y="273050"/>
                      <a:pt x="2098497" y="552450"/>
                    </a:cubicBezTo>
                    <a:cubicBezTo>
                      <a:pt x="2098497" y="831850"/>
                      <a:pt x="1871166" y="1059180"/>
                      <a:pt x="1591766" y="1059180"/>
                    </a:cubicBezTo>
                    <a:lnTo>
                      <a:pt x="553720" y="1059180"/>
                    </a:lnTo>
                    <a:cubicBezTo>
                      <a:pt x="274320" y="1059180"/>
                      <a:pt x="46990" y="831850"/>
                      <a:pt x="46990" y="552450"/>
                    </a:cubicBezTo>
                    <a:cubicBezTo>
                      <a:pt x="46990" y="273050"/>
                      <a:pt x="274320" y="45720"/>
                      <a:pt x="553720" y="45720"/>
                    </a:cubicBezTo>
                    <a:lnTo>
                      <a:pt x="1591766" y="45720"/>
                    </a:lnTo>
                    <a:moveTo>
                      <a:pt x="1591766" y="0"/>
                    </a:moveTo>
                    <a:lnTo>
                      <a:pt x="553720" y="0"/>
                    </a:lnTo>
                    <a:cubicBezTo>
                      <a:pt x="247650" y="0"/>
                      <a:pt x="0" y="247650"/>
                      <a:pt x="0" y="553720"/>
                    </a:cubicBezTo>
                    <a:cubicBezTo>
                      <a:pt x="0" y="859790"/>
                      <a:pt x="247650" y="1107440"/>
                      <a:pt x="553720" y="1107440"/>
                    </a:cubicBezTo>
                    <a:lnTo>
                      <a:pt x="1591766" y="1107440"/>
                    </a:lnTo>
                    <a:cubicBezTo>
                      <a:pt x="1897836" y="1107440"/>
                      <a:pt x="2145486" y="859790"/>
                      <a:pt x="2145486" y="553720"/>
                    </a:cubicBezTo>
                    <a:cubicBezTo>
                      <a:pt x="2144216" y="247650"/>
                      <a:pt x="1896566" y="0"/>
                      <a:pt x="1591766" y="0"/>
                    </a:cubicBezTo>
                    <a:close/>
                  </a:path>
                </a:pathLst>
              </a:custGeom>
              <a:solidFill>
                <a:srgbClr val="100F0D"/>
              </a:solidFill>
            </p:spPr>
          </p:sp>
        </p:grpSp>
        <p:sp>
          <p:nvSpPr>
            <p:cNvPr id="9" name="Freeform 9"/>
            <p:cNvSpPr/>
            <p:nvPr/>
          </p:nvSpPr>
          <p:spPr>
            <a:xfrm>
              <a:off x="370099" y="201950"/>
              <a:ext cx="563169" cy="261106"/>
            </a:xfrm>
            <a:custGeom>
              <a:avLst/>
              <a:gdLst/>
              <a:ahLst/>
              <a:cxnLst/>
              <a:rect l="l" t="t" r="r" b="b"/>
              <a:pathLst>
                <a:path w="563169" h="261106">
                  <a:moveTo>
                    <a:pt x="0" y="0"/>
                  </a:moveTo>
                  <a:lnTo>
                    <a:pt x="563169" y="0"/>
                  </a:lnTo>
                  <a:lnTo>
                    <a:pt x="563169" y="261105"/>
                  </a:lnTo>
                  <a:lnTo>
                    <a:pt x="0" y="261105"/>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BAE0FF"/>
        </a:solidFill>
        <a:effectLst/>
      </p:bgPr>
    </p:bg>
    <p:spTree>
      <p:nvGrpSpPr>
        <p:cNvPr id="1" name=""/>
        <p:cNvGrpSpPr/>
        <p:nvPr/>
      </p:nvGrpSpPr>
      <p:grpSpPr>
        <a:xfrm>
          <a:off x="0" y="0"/>
          <a:ext cx="0" cy="0"/>
          <a:chOff x="0" y="0"/>
          <a:chExt cx="0" cy="0"/>
        </a:xfrm>
      </p:grpSpPr>
      <p:grpSp>
        <p:nvGrpSpPr>
          <p:cNvPr id="2" name="Group 2"/>
          <p:cNvGrpSpPr/>
          <p:nvPr/>
        </p:nvGrpSpPr>
        <p:grpSpPr>
          <a:xfrm rot="0">
            <a:off x="16281774" y="1028700"/>
            <a:ext cx="977526" cy="498754"/>
            <a:chOff x="0" y="0"/>
            <a:chExt cx="1303368" cy="665005"/>
          </a:xfrm>
        </p:grpSpPr>
        <p:grpSp>
          <p:nvGrpSpPr>
            <p:cNvPr id="3" name="Group 3"/>
            <p:cNvGrpSpPr/>
            <p:nvPr/>
          </p:nvGrpSpPr>
          <p:grpSpPr>
            <a:xfrm rot="0">
              <a:off x="13838" y="0"/>
              <a:ext cx="1275691" cy="665005"/>
              <a:chOff x="0" y="0"/>
              <a:chExt cx="2121986" cy="1106170"/>
            </a:xfrm>
          </p:grpSpPr>
          <p:sp>
            <p:nvSpPr>
              <p:cNvPr id="4" name="Freeform 4"/>
              <p:cNvSpPr/>
              <p:nvPr/>
            </p:nvSpPr>
            <p:spPr>
              <a:xfrm>
                <a:off x="0" y="0"/>
                <a:ext cx="2123256" cy="1106170"/>
              </a:xfrm>
              <a:custGeom>
                <a:avLst/>
                <a:gdLst/>
                <a:ahLst/>
                <a:cxnLst/>
                <a:rect l="l" t="t" r="r" b="b"/>
                <a:pathLst>
                  <a:path w="2123256" h="1106170">
                    <a:moveTo>
                      <a:pt x="1569536" y="1106170"/>
                    </a:moveTo>
                    <a:lnTo>
                      <a:pt x="553720" y="1106170"/>
                    </a:lnTo>
                    <a:cubicBezTo>
                      <a:pt x="247650" y="1106170"/>
                      <a:pt x="0" y="858520"/>
                      <a:pt x="0" y="553720"/>
                    </a:cubicBezTo>
                    <a:cubicBezTo>
                      <a:pt x="0" y="247650"/>
                      <a:pt x="247650" y="0"/>
                      <a:pt x="553720" y="0"/>
                    </a:cubicBezTo>
                    <a:lnTo>
                      <a:pt x="1569536" y="0"/>
                    </a:lnTo>
                    <a:cubicBezTo>
                      <a:pt x="1875606" y="0"/>
                      <a:pt x="2123256" y="247650"/>
                      <a:pt x="2123256" y="553720"/>
                    </a:cubicBezTo>
                    <a:cubicBezTo>
                      <a:pt x="2121986" y="858520"/>
                      <a:pt x="1874336" y="1106170"/>
                      <a:pt x="1569536" y="1106170"/>
                    </a:cubicBezTo>
                    <a:close/>
                  </a:path>
                </a:pathLst>
              </a:custGeom>
              <a:solidFill>
                <a:srgbClr val="FFFFFF"/>
              </a:solidFill>
            </p:spPr>
          </p:sp>
        </p:grpSp>
        <p:grpSp>
          <p:nvGrpSpPr>
            <p:cNvPr id="5" name="Group 5"/>
            <p:cNvGrpSpPr/>
            <p:nvPr/>
          </p:nvGrpSpPr>
          <p:grpSpPr>
            <a:xfrm rot="0">
              <a:off x="0" y="0"/>
              <a:ext cx="1303368" cy="665005"/>
              <a:chOff x="0" y="0"/>
              <a:chExt cx="2144216" cy="1106170"/>
            </a:xfrm>
          </p:grpSpPr>
          <p:sp>
            <p:nvSpPr>
              <p:cNvPr id="6" name="Freeform 6"/>
              <p:cNvSpPr/>
              <p:nvPr/>
            </p:nvSpPr>
            <p:spPr>
              <a:xfrm>
                <a:off x="0" y="0"/>
                <a:ext cx="2145487" cy="1107440"/>
              </a:xfrm>
              <a:custGeom>
                <a:avLst/>
                <a:gdLst/>
                <a:ahLst/>
                <a:cxnLst/>
                <a:rect l="l" t="t" r="r" b="b"/>
                <a:pathLst>
                  <a:path w="2145487" h="1107440">
                    <a:moveTo>
                      <a:pt x="1591766" y="45720"/>
                    </a:moveTo>
                    <a:cubicBezTo>
                      <a:pt x="1871166" y="45720"/>
                      <a:pt x="2098497" y="273050"/>
                      <a:pt x="2098497" y="552450"/>
                    </a:cubicBezTo>
                    <a:cubicBezTo>
                      <a:pt x="2098497" y="831850"/>
                      <a:pt x="1871166" y="1059180"/>
                      <a:pt x="1591766" y="1059180"/>
                    </a:cubicBezTo>
                    <a:lnTo>
                      <a:pt x="553720" y="1059180"/>
                    </a:lnTo>
                    <a:cubicBezTo>
                      <a:pt x="274320" y="1059180"/>
                      <a:pt x="46990" y="831850"/>
                      <a:pt x="46990" y="552450"/>
                    </a:cubicBezTo>
                    <a:cubicBezTo>
                      <a:pt x="46990" y="273050"/>
                      <a:pt x="274320" y="45720"/>
                      <a:pt x="553720" y="45720"/>
                    </a:cubicBezTo>
                    <a:lnTo>
                      <a:pt x="1591766" y="45720"/>
                    </a:lnTo>
                    <a:moveTo>
                      <a:pt x="1591766" y="0"/>
                    </a:moveTo>
                    <a:lnTo>
                      <a:pt x="553720" y="0"/>
                    </a:lnTo>
                    <a:cubicBezTo>
                      <a:pt x="247650" y="0"/>
                      <a:pt x="0" y="247650"/>
                      <a:pt x="0" y="553720"/>
                    </a:cubicBezTo>
                    <a:cubicBezTo>
                      <a:pt x="0" y="859790"/>
                      <a:pt x="247650" y="1107440"/>
                      <a:pt x="553720" y="1107440"/>
                    </a:cubicBezTo>
                    <a:lnTo>
                      <a:pt x="1591766" y="1107440"/>
                    </a:lnTo>
                    <a:cubicBezTo>
                      <a:pt x="1897836" y="1107440"/>
                      <a:pt x="2145486" y="859790"/>
                      <a:pt x="2145486" y="553720"/>
                    </a:cubicBezTo>
                    <a:cubicBezTo>
                      <a:pt x="2144216" y="247650"/>
                      <a:pt x="1896566" y="0"/>
                      <a:pt x="1591766" y="0"/>
                    </a:cubicBezTo>
                    <a:close/>
                  </a:path>
                </a:pathLst>
              </a:custGeom>
              <a:solidFill>
                <a:srgbClr val="100F0D"/>
              </a:solidFill>
            </p:spPr>
          </p:sp>
        </p:grpSp>
        <p:sp>
          <p:nvSpPr>
            <p:cNvPr id="7" name="Freeform 7"/>
            <p:cNvSpPr/>
            <p:nvPr/>
          </p:nvSpPr>
          <p:spPr>
            <a:xfrm>
              <a:off x="370099" y="201950"/>
              <a:ext cx="563169" cy="261106"/>
            </a:xfrm>
            <a:custGeom>
              <a:avLst/>
              <a:gdLst/>
              <a:ahLst/>
              <a:cxnLst/>
              <a:rect l="l" t="t" r="r" b="b"/>
              <a:pathLst>
                <a:path w="563169" h="261106">
                  <a:moveTo>
                    <a:pt x="0" y="0"/>
                  </a:moveTo>
                  <a:lnTo>
                    <a:pt x="563169" y="0"/>
                  </a:lnTo>
                  <a:lnTo>
                    <a:pt x="563169" y="261105"/>
                  </a:lnTo>
                  <a:lnTo>
                    <a:pt x="0" y="261105"/>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grpSp>
      <p:sp>
        <p:nvSpPr>
          <p:cNvPr id="8" name="TextBox 8"/>
          <p:cNvSpPr txBox="1"/>
          <p:nvPr/>
        </p:nvSpPr>
        <p:spPr>
          <a:xfrm>
            <a:off x="622980" y="890145"/>
            <a:ext cx="17042041" cy="5146669"/>
          </a:xfrm>
          <a:prstGeom prst="rect">
            <a:avLst/>
          </a:prstGeom>
        </p:spPr>
        <p:txBody>
          <a:bodyPr lIns="0" tIns="0" rIns="0" bIns="0" rtlCol="0" anchor="t">
            <a:spAutoFit/>
          </a:bodyPr>
          <a:lstStyle/>
          <a:p>
            <a:pPr>
              <a:lnSpc>
                <a:spcPts val="3680"/>
              </a:lnSpc>
            </a:pPr>
            <a:r>
              <a:rPr lang="en-US" sz="3345">
                <a:solidFill>
                  <a:srgbClr val="100F0D"/>
                </a:solidFill>
                <a:latin typeface="HK Grotesk Italics" panose="00000500000000000000"/>
              </a:rPr>
              <a:t>5. Uni shaxsiy saqlang</a:t>
            </a:r>
            <a:endParaRPr lang="en-US" sz="3345">
              <a:solidFill>
                <a:srgbClr val="100F0D"/>
              </a:solidFill>
              <a:latin typeface="HK Grotesk Italics" panose="00000500000000000000"/>
            </a:endParaRPr>
          </a:p>
          <a:p>
            <a:pPr>
              <a:lnSpc>
                <a:spcPts val="3680"/>
              </a:lnSpc>
            </a:pPr>
          </a:p>
          <a:p>
            <a:pPr>
              <a:lnSpc>
                <a:spcPts val="3680"/>
              </a:lnSpc>
            </a:pPr>
            <a:r>
              <a:rPr lang="en-US" sz="3345">
                <a:solidFill>
                  <a:srgbClr val="100F0D"/>
                </a:solidFill>
                <a:latin typeface="HK Grotesk Italics" panose="00000500000000000000"/>
              </a:rPr>
              <a:t>Mijozlar aqlli va ular qachon buyurtma berishni bilishadi. To'g'ri texnologiyaga ega bo'lish sizga eng mos bo'lgan marketing xabarlarini almashish uchun muayyan auditoriya profillarini yaratish uchun mijozlar ma'lumotlaridan foydalanishga yordam beradi. Siz mijozlarni nima sotib olgani yoki nima bilan shug'ullanayotgani yoki ularning sarflash kuchiga qarab segmentlash orqali elektron pochta marketingi orqali shaxsiylashtirilgan xabarlarni taqdim etishingiz mumkin. Ushbu ma'lumotlar mijozlaringiz uchun moslashtirilgan takliflarni yaratishi mumkin. Shuningdek, veb-saytingizda shaxsiylashtirilgan tajribalardan foydalanishingiz mumkin, unda siz turli mijozlarga yangi yoki qaytib kelganiga qarab turli xil ma'lumotlarni ko'rsatasiz.</a:t>
            </a:r>
            <a:endParaRPr lang="en-US" sz="3345">
              <a:solidFill>
                <a:srgbClr val="100F0D"/>
              </a:solidFill>
              <a:latin typeface="HK Grotesk Italics" panose="00000500000000000000"/>
            </a:endParaRPr>
          </a:p>
        </p:txBody>
      </p:sp>
      <p:sp>
        <p:nvSpPr>
          <p:cNvPr id="9" name="TextBox 9"/>
          <p:cNvSpPr txBox="1"/>
          <p:nvPr/>
        </p:nvSpPr>
        <p:spPr>
          <a:xfrm>
            <a:off x="389184" y="6301094"/>
            <a:ext cx="17042041" cy="3744233"/>
          </a:xfrm>
          <a:prstGeom prst="rect">
            <a:avLst/>
          </a:prstGeom>
        </p:spPr>
        <p:txBody>
          <a:bodyPr lIns="0" tIns="0" rIns="0" bIns="0" rtlCol="0" anchor="t">
            <a:spAutoFit/>
          </a:bodyPr>
          <a:lstStyle/>
          <a:p>
            <a:pPr>
              <a:lnSpc>
                <a:spcPts val="3680"/>
              </a:lnSpc>
            </a:pPr>
            <a:r>
              <a:rPr lang="en-US" sz="3345">
                <a:solidFill>
                  <a:srgbClr val="100F0D"/>
                </a:solidFill>
                <a:latin typeface="HK Grotesk Italics" panose="00000500000000000000"/>
              </a:rPr>
              <a:t>6. Virtual reallik sayohatlari bilan tajriba o'tkazing</a:t>
            </a:r>
            <a:endParaRPr lang="en-US" sz="3345">
              <a:solidFill>
                <a:srgbClr val="100F0D"/>
              </a:solidFill>
              <a:latin typeface="HK Grotesk Italics" panose="00000500000000000000"/>
            </a:endParaRPr>
          </a:p>
          <a:p>
            <a:pPr>
              <a:lnSpc>
                <a:spcPts val="3680"/>
              </a:lnSpc>
            </a:pPr>
          </a:p>
          <a:p>
            <a:pPr>
              <a:lnSpc>
                <a:spcPts val="3680"/>
              </a:lnSpc>
            </a:pPr>
            <a:r>
              <a:rPr lang="en-US" sz="3345">
                <a:solidFill>
                  <a:srgbClr val="100F0D"/>
                </a:solidFill>
                <a:latin typeface="HK Grotesk Italics" panose="00000500000000000000"/>
              </a:rPr>
              <a:t>Virtual haqiqat texnologiyasi turizmdagi so‘nggi marketing yo‘nalishlaridan biridir. Bu, ayniqsa, jozibali, chunki u mijozlarga o'z uylaridan butunlay yangi narsalarni boshdan kechirish imkonini beradi. Mehmonxonalar mijozlarga qaysi birini bron qilishni xohlashlarini hal qilishda yordam berish uchun mehmonxona ob'ektlari yoki mehmon xonalarining turli hududlarini ko'zdan kechirish simulyatsiyasini taqdim etish uchun virtual haqiqatdan foydalanmoqda. </a:t>
            </a:r>
            <a:endParaRPr lang="en-US" sz="3345">
              <a:solidFill>
                <a:srgbClr val="100F0D"/>
              </a:solidFill>
              <a:latin typeface="HK Grotesk Italics" panose="00000500000000000000"/>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8736</Words>
  <Application>WPS Presentation</Application>
  <PresentationFormat>On-screen Show (4:3)</PresentationFormat>
  <Paragraphs>72</Paragraphs>
  <Slides>14</Slides>
  <Notes>0</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14</vt:i4>
      </vt:variant>
    </vt:vector>
  </HeadingPairs>
  <TitlesOfParts>
    <vt:vector size="27" baseType="lpstr">
      <vt:lpstr>Arial</vt:lpstr>
      <vt:lpstr>SimSun</vt:lpstr>
      <vt:lpstr>Wingdings</vt:lpstr>
      <vt:lpstr>HK Grotesk Semi-Bold</vt:lpstr>
      <vt:lpstr>HK Grotesk Medium</vt:lpstr>
      <vt:lpstr>HK Grotesk Light</vt:lpstr>
      <vt:lpstr>HK Grotesk Bold</vt:lpstr>
      <vt:lpstr>HK Grotesk</vt:lpstr>
      <vt:lpstr>HK Grotesk Italics</vt:lpstr>
      <vt:lpstr>Microsoft YaHei</vt:lpstr>
      <vt:lpstr>Arial Unicode MS</vt:lpstr>
      <vt:lpstr>Calibri</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Turizim marketing</dc:title>
  <dc:creator/>
  <cp:lastModifiedBy>tmame</cp:lastModifiedBy>
  <cp:revision>2</cp:revision>
  <dcterms:created xsi:type="dcterms:W3CDTF">2006-08-16T00:00:00Z</dcterms:created>
  <dcterms:modified xsi:type="dcterms:W3CDTF">2024-02-11T09:59:26Z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BC4030BA44064BF5BF49F564655D635E_13</vt:lpwstr>
  </property>
  <property fmtid="{D5CDD505-2E9C-101B-9397-08002B2CF9AE}" pid="3" name="KSOProductBuildVer">
    <vt:lpwstr>1049-12.2.0.13431</vt:lpwstr>
  </property>
</Properties>
</file>